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jpeg" ContentType="image/jpeg"/>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9144000" cy="6858000"/>
  <p:notesSz cx="6858000" cy="9144000"/>
  <p:defaultTextStyle>
    <a:lvl1pPr marL="40639" marR="40639">
      <a:defRPr>
        <a:uFill>
          <a:solidFill/>
        </a:uFill>
        <a:latin typeface="+mn-lt"/>
        <a:ea typeface="+mn-ea"/>
        <a:cs typeface="+mn-cs"/>
        <a:sym typeface="Arial"/>
      </a:defRPr>
    </a:lvl1pPr>
    <a:lvl2pPr marL="40639" marR="40639" indent="342900">
      <a:defRPr>
        <a:uFill>
          <a:solidFill/>
        </a:uFill>
        <a:latin typeface="+mn-lt"/>
        <a:ea typeface="+mn-ea"/>
        <a:cs typeface="+mn-cs"/>
        <a:sym typeface="Arial"/>
      </a:defRPr>
    </a:lvl2pPr>
    <a:lvl3pPr marL="40639" marR="40639" indent="685800">
      <a:defRPr>
        <a:uFill>
          <a:solidFill/>
        </a:uFill>
        <a:latin typeface="+mn-lt"/>
        <a:ea typeface="+mn-ea"/>
        <a:cs typeface="+mn-cs"/>
        <a:sym typeface="Arial"/>
      </a:defRPr>
    </a:lvl3pPr>
    <a:lvl4pPr marL="40639" marR="40639" indent="1028700">
      <a:defRPr>
        <a:uFill>
          <a:solidFill/>
        </a:uFill>
        <a:latin typeface="+mn-lt"/>
        <a:ea typeface="+mn-ea"/>
        <a:cs typeface="+mn-cs"/>
        <a:sym typeface="Arial"/>
      </a:defRPr>
    </a:lvl4pPr>
    <a:lvl5pPr marL="40639" marR="40639" indent="1371600">
      <a:defRPr>
        <a:uFill>
          <a:solidFill/>
        </a:uFill>
        <a:latin typeface="+mn-lt"/>
        <a:ea typeface="+mn-ea"/>
        <a:cs typeface="+mn-cs"/>
        <a:sym typeface="Arial"/>
      </a:defRPr>
    </a:lvl5pPr>
    <a:lvl6pPr marL="40639" marR="40639" indent="1714500">
      <a:defRPr>
        <a:uFill>
          <a:solidFill/>
        </a:uFill>
        <a:latin typeface="+mn-lt"/>
        <a:ea typeface="+mn-ea"/>
        <a:cs typeface="+mn-cs"/>
        <a:sym typeface="Arial"/>
      </a:defRPr>
    </a:lvl6pPr>
    <a:lvl7pPr marL="40639" marR="40639" indent="2057400">
      <a:defRPr>
        <a:uFill>
          <a:solidFill/>
        </a:uFill>
        <a:latin typeface="+mn-lt"/>
        <a:ea typeface="+mn-ea"/>
        <a:cs typeface="+mn-cs"/>
        <a:sym typeface="Arial"/>
      </a:defRPr>
    </a:lvl7pPr>
    <a:lvl8pPr marL="40639" marR="40639" indent="2400300">
      <a:defRPr>
        <a:uFill>
          <a:solidFill/>
        </a:uFill>
        <a:latin typeface="+mn-lt"/>
        <a:ea typeface="+mn-ea"/>
        <a:cs typeface="+mn-cs"/>
        <a:sym typeface="Arial"/>
      </a:defRPr>
    </a:lvl8pPr>
    <a:lvl9pPr marL="40639" marR="40639" indent="2743200">
      <a:defRPr>
        <a:uFill>
          <a:solidFill/>
        </a:uFill>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p:nvPr>
            <p:ph type="sldImg"/>
          </p:nvPr>
        </p:nvSpPr>
        <p:spPr>
          <a:xfrm>
            <a:off x="1143000" y="685800"/>
            <a:ext cx="4572000" cy="3429000"/>
          </a:xfrm>
          <a:prstGeom prst="rect">
            <a:avLst/>
          </a:prstGeom>
        </p:spPr>
        <p:txBody>
          <a:bodyPr/>
          <a:lstStyle/>
          <a:p>
            <a:pPr lvl="0"/>
          </a:p>
        </p:txBody>
      </p:sp>
      <p:sp>
        <p:nvSpPr>
          <p:cNvPr id="111" name="Shape 111"/>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584200">
      <a:defRPr sz="2200">
        <a:latin typeface="Lucida Grande"/>
        <a:ea typeface="Lucida Grande"/>
        <a:cs typeface="Lucida Grande"/>
        <a:sym typeface="Lucida Grande"/>
      </a:defRPr>
    </a:lvl1pPr>
    <a:lvl2pPr indent="228600" defTabSz="584200">
      <a:defRPr sz="2200">
        <a:latin typeface="Lucida Grande"/>
        <a:ea typeface="Lucida Grande"/>
        <a:cs typeface="Lucida Grande"/>
        <a:sym typeface="Lucida Grande"/>
      </a:defRPr>
    </a:lvl2pPr>
    <a:lvl3pPr indent="457200" defTabSz="584200">
      <a:defRPr sz="2200">
        <a:latin typeface="Lucida Grande"/>
        <a:ea typeface="Lucida Grande"/>
        <a:cs typeface="Lucida Grande"/>
        <a:sym typeface="Lucida Grande"/>
      </a:defRPr>
    </a:lvl3pPr>
    <a:lvl4pPr indent="685800" defTabSz="584200">
      <a:defRPr sz="2200">
        <a:latin typeface="Lucida Grande"/>
        <a:ea typeface="Lucida Grande"/>
        <a:cs typeface="Lucida Grande"/>
        <a:sym typeface="Lucida Grande"/>
      </a:defRPr>
    </a:lvl4pPr>
    <a:lvl5pPr indent="914400" defTabSz="584200">
      <a:defRPr sz="2200">
        <a:latin typeface="Lucida Grande"/>
        <a:ea typeface="Lucida Grande"/>
        <a:cs typeface="Lucida Grande"/>
        <a:sym typeface="Lucida Grande"/>
      </a:defRPr>
    </a:lvl5pPr>
    <a:lvl6pPr indent="1143000" defTabSz="584200">
      <a:defRPr sz="2200">
        <a:latin typeface="Lucida Grande"/>
        <a:ea typeface="Lucida Grande"/>
        <a:cs typeface="Lucida Grande"/>
        <a:sym typeface="Lucida Grande"/>
      </a:defRPr>
    </a:lvl6pPr>
    <a:lvl7pPr indent="1371600" defTabSz="584200">
      <a:defRPr sz="2200">
        <a:latin typeface="Lucida Grande"/>
        <a:ea typeface="Lucida Grande"/>
        <a:cs typeface="Lucida Grande"/>
        <a:sym typeface="Lucida Grande"/>
      </a:defRPr>
    </a:lvl7pPr>
    <a:lvl8pPr indent="1600200" defTabSz="584200">
      <a:defRPr sz="2200">
        <a:latin typeface="Lucida Grande"/>
        <a:ea typeface="Lucida Grande"/>
        <a:cs typeface="Lucida Grande"/>
        <a:sym typeface="Lucida Grande"/>
      </a:defRPr>
    </a:lvl8pPr>
    <a:lvl9pPr indent="1828800" defTabSz="584200">
      <a:defRPr sz="22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15.png"/><Relationship Id="rId8" Type="http://schemas.openxmlformats.org/officeDocument/2006/relationships/image" Target="../media/image3.png"/><Relationship Id="rId9" Type="http://schemas.openxmlformats.org/officeDocument/2006/relationships/image" Target="../media/image4.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16.png"/><Relationship Id="rId8" Type="http://schemas.openxmlformats.org/officeDocument/2006/relationships/image" Target="../media/image3.png"/><Relationship Id="rId9" Type="http://schemas.openxmlformats.org/officeDocument/2006/relationships/image" Target="../media/image4.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1.jpeg"/><Relationship Id="rId8" Type="http://schemas.openxmlformats.org/officeDocument/2006/relationships/image" Target="../media/image9.png"/><Relationship Id="rId9" Type="http://schemas.openxmlformats.org/officeDocument/2006/relationships/image" Target="../media/image3.png"/><Relationship Id="rId10" Type="http://schemas.openxmlformats.org/officeDocument/2006/relationships/image" Target="../media/image4.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3.png"/><Relationship Id="rId8" Type="http://schemas.openxmlformats.org/officeDocument/2006/relationships/image" Target="../media/image4.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10.png"/><Relationship Id="rId8" Type="http://schemas.openxmlformats.org/officeDocument/2006/relationships/image" Target="../media/image3.png"/><Relationship Id="rId9" Type="http://schemas.openxmlformats.org/officeDocument/2006/relationships/image" Target="../media/image4.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11.png"/><Relationship Id="rId8" Type="http://schemas.openxmlformats.org/officeDocument/2006/relationships/image" Target="../media/image3.png"/><Relationship Id="rId9" Type="http://schemas.openxmlformats.org/officeDocument/2006/relationships/image" Target="../media/image4.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12.png"/><Relationship Id="rId8" Type="http://schemas.openxmlformats.org/officeDocument/2006/relationships/image" Target="../media/image3.png"/><Relationship Id="rId9" Type="http://schemas.openxmlformats.org/officeDocument/2006/relationships/image" Target="../media/image4.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3.png"/><Relationship Id="rId8" Type="http://schemas.openxmlformats.org/officeDocument/2006/relationships/image" Target="../media/image4.png"/><Relationship Id="rId9" Type="http://schemas.openxmlformats.org/officeDocument/2006/relationships/image" Target="../media/image13.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14.png"/><Relationship Id="rId8" Type="http://schemas.openxmlformats.org/officeDocument/2006/relationships/image" Target="../media/image3.png"/><Relationship Id="rId9"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3_Default Design">
    <p:spTree>
      <p:nvGrpSpPr>
        <p:cNvPr id="1" name=""/>
        <p:cNvGrpSpPr/>
        <p:nvPr/>
      </p:nvGrpSpPr>
      <p:grpSpPr>
        <a:xfrm>
          <a:off x="0" y="0"/>
          <a:ext cx="0" cy="0"/>
          <a:chOff x="0" y="0"/>
          <a:chExt cx="0" cy="0"/>
        </a:xfrm>
      </p:grpSpPr>
      <p:sp>
        <p:nvSpPr>
          <p:cNvPr id="8" name="Shape 8"/>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10_Default Design">
    <p:spTree>
      <p:nvGrpSpPr>
        <p:cNvPr id="1" name=""/>
        <p:cNvGrpSpPr/>
        <p:nvPr/>
      </p:nvGrpSpPr>
      <p:grpSpPr>
        <a:xfrm>
          <a:off x="0" y="0"/>
          <a:ext cx="0" cy="0"/>
          <a:chOff x="0" y="0"/>
          <a:chExt cx="0" cy="0"/>
        </a:xfrm>
      </p:grpSpPr>
      <p:pic>
        <p:nvPicPr>
          <p:cNvPr id="90"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91"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92"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93"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94"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95"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96" name="Example_6.png"/>
          <p:cNvPicPr/>
          <p:nvPr/>
        </p:nvPicPr>
        <p:blipFill>
          <a:blip r:embed="rId7">
            <a:extLst/>
          </a:blip>
          <a:stretch>
            <a:fillRect/>
          </a:stretch>
        </p:blipFill>
        <p:spPr>
          <a:xfrm>
            <a:off x="581025" y="657225"/>
            <a:ext cx="6738938" cy="2990850"/>
          </a:xfrm>
          <a:prstGeom prst="rect">
            <a:avLst/>
          </a:prstGeom>
          <a:ln w="12700">
            <a:miter lim="400000"/>
          </a:ln>
        </p:spPr>
      </p:pic>
      <p:pic>
        <p:nvPicPr>
          <p:cNvPr id="97" name="09PreAlg LNHeader05-01.png"/>
          <p:cNvPicPr/>
          <p:nvPr/>
        </p:nvPicPr>
        <p:blipFill>
          <a:blip r:embed="rId8">
            <a:extLst/>
          </a:blip>
          <a:stretch>
            <a:fillRect/>
          </a:stretch>
        </p:blipFill>
        <p:spPr>
          <a:xfrm>
            <a:off x="0" y="-28575"/>
            <a:ext cx="1143001" cy="641351"/>
          </a:xfrm>
          <a:prstGeom prst="rect">
            <a:avLst/>
          </a:prstGeom>
          <a:ln w="12700">
            <a:miter lim="400000"/>
          </a:ln>
        </p:spPr>
      </p:pic>
      <p:pic>
        <p:nvPicPr>
          <p:cNvPr id="98" name="09PreAlg LTHeader05-01.png"/>
          <p:cNvPicPr/>
          <p:nvPr/>
        </p:nvPicPr>
        <p:blipFill>
          <a:blip r:embed="rId9">
            <a:extLst/>
          </a:blip>
          <a:stretch>
            <a:fillRect/>
          </a:stretch>
        </p:blipFill>
        <p:spPr>
          <a:xfrm>
            <a:off x="1819275" y="0"/>
            <a:ext cx="7324726" cy="419101"/>
          </a:xfrm>
          <a:prstGeom prst="rect">
            <a:avLst/>
          </a:prstGeom>
          <a:ln w="12700">
            <a:miter lim="400000"/>
          </a:ln>
        </p:spPr>
      </p:pic>
      <p:sp>
        <p:nvSpPr>
          <p:cNvPr id="99" name="Shape 99"/>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11_Default Design">
    <p:spTree>
      <p:nvGrpSpPr>
        <p:cNvPr id="1" name=""/>
        <p:cNvGrpSpPr/>
        <p:nvPr/>
      </p:nvGrpSpPr>
      <p:grpSpPr>
        <a:xfrm>
          <a:off x="0" y="0"/>
          <a:ext cx="0" cy="0"/>
          <a:chOff x="0" y="0"/>
          <a:chExt cx="0" cy="0"/>
        </a:xfrm>
      </p:grpSpPr>
      <p:pic>
        <p:nvPicPr>
          <p:cNvPr id="101" name="09_Pre-Algbra EndOf.jpg"/>
          <p:cNvPicPr/>
          <p:nvPr/>
        </p:nvPicPr>
        <p:blipFill>
          <a:blip r:embed="rId2">
            <a:extLst/>
          </a:blip>
          <a:stretch>
            <a:fillRect/>
          </a:stretch>
        </p:blipFill>
        <p:spPr>
          <a:xfrm>
            <a:off x="0" y="0"/>
            <a:ext cx="9144001" cy="6858000"/>
          </a:xfrm>
          <a:prstGeom prst="rect">
            <a:avLst/>
          </a:prstGeom>
          <a:ln w="12700">
            <a:miter lim="400000"/>
          </a:ln>
        </p:spPr>
      </p:pic>
      <p:pic>
        <p:nvPicPr>
          <p:cNvPr id="102" name="09_PreAlg_MasterInterface.png"/>
          <p:cNvPicPr/>
          <p:nvPr/>
        </p:nvPicPr>
        <p:blipFill>
          <a:blip r:embed="rId3">
            <a:extLst/>
          </a:blip>
          <a:stretch>
            <a:fillRect/>
          </a:stretch>
        </p:blipFill>
        <p:spPr>
          <a:xfrm>
            <a:off x="0" y="0"/>
            <a:ext cx="9144000" cy="6858000"/>
          </a:xfrm>
          <a:prstGeom prst="rect">
            <a:avLst/>
          </a:prstGeom>
          <a:ln w="12700">
            <a:miter lim="400000"/>
          </a:ln>
        </p:spPr>
      </p:pic>
      <p:pic>
        <p:nvPicPr>
          <p:cNvPr id="103" name="09_Pre-Algbra-Nav_Bar-short.png"/>
          <p:cNvPicPr/>
          <p:nvPr/>
        </p:nvPicPr>
        <p:blipFill>
          <a:blip r:embed="rId4">
            <a:extLst/>
          </a:blip>
          <a:stretch>
            <a:fillRect/>
          </a:stretch>
        </p:blipFill>
        <p:spPr>
          <a:xfrm>
            <a:off x="2114550" y="6072187"/>
            <a:ext cx="7029450" cy="785813"/>
          </a:xfrm>
          <a:prstGeom prst="rect">
            <a:avLst/>
          </a:prstGeom>
          <a:ln w="12700">
            <a:miter lim="400000"/>
          </a:ln>
        </p:spPr>
      </p:pic>
      <p:pic>
        <p:nvPicPr>
          <p:cNvPr id="104" name="09_PAlg-Back.png"/>
          <p:cNvPicPr/>
          <p:nvPr/>
        </p:nvPicPr>
        <p:blipFill>
          <a:blip r:embed="rId5">
            <a:extLst/>
          </a:blip>
          <a:stretch>
            <a:fillRect/>
          </a:stretch>
        </p:blipFill>
        <p:spPr>
          <a:xfrm>
            <a:off x="8020050" y="6315075"/>
            <a:ext cx="441326" cy="441326"/>
          </a:xfrm>
          <a:prstGeom prst="rect">
            <a:avLst/>
          </a:prstGeom>
          <a:ln w="12700">
            <a:miter lim="400000"/>
          </a:ln>
        </p:spPr>
      </p:pic>
      <p:pic>
        <p:nvPicPr>
          <p:cNvPr id="105"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106" name="09_PAlg-ForwardDEAD.png"/>
          <p:cNvPicPr/>
          <p:nvPr/>
        </p:nvPicPr>
        <p:blipFill>
          <a:blip r:embed="rId7">
            <a:extLst/>
          </a:blip>
          <a:stretch>
            <a:fillRect/>
          </a:stretch>
        </p:blipFill>
        <p:spPr>
          <a:xfrm>
            <a:off x="8416925" y="6315075"/>
            <a:ext cx="441326" cy="441326"/>
          </a:xfrm>
          <a:prstGeom prst="rect">
            <a:avLst/>
          </a:prstGeom>
          <a:ln w="12700">
            <a:miter lim="400000"/>
          </a:ln>
        </p:spPr>
      </p:pic>
      <p:pic>
        <p:nvPicPr>
          <p:cNvPr id="107" name="09PreAlg LNHeader05-01.png"/>
          <p:cNvPicPr/>
          <p:nvPr/>
        </p:nvPicPr>
        <p:blipFill>
          <a:blip r:embed="rId8">
            <a:extLst/>
          </a:blip>
          <a:stretch>
            <a:fillRect/>
          </a:stretch>
        </p:blipFill>
        <p:spPr>
          <a:xfrm>
            <a:off x="0" y="-28575"/>
            <a:ext cx="1143001" cy="641351"/>
          </a:xfrm>
          <a:prstGeom prst="rect">
            <a:avLst/>
          </a:prstGeom>
          <a:ln w="12700">
            <a:miter lim="400000"/>
          </a:ln>
        </p:spPr>
      </p:pic>
      <p:pic>
        <p:nvPicPr>
          <p:cNvPr id="108" name="09PreAlg LTHeader05-01.png"/>
          <p:cNvPicPr/>
          <p:nvPr/>
        </p:nvPicPr>
        <p:blipFill>
          <a:blip r:embed="rId9">
            <a:extLst/>
          </a:blip>
          <a:stretch>
            <a:fillRect/>
          </a:stretch>
        </p:blipFill>
        <p:spPr>
          <a:xfrm>
            <a:off x="1819275" y="0"/>
            <a:ext cx="7324726" cy="419101"/>
          </a:xfrm>
          <a:prstGeom prst="rect">
            <a:avLst/>
          </a:prstGeom>
          <a:ln w="12700">
            <a:miter lim="400000"/>
          </a:ln>
        </p:spPr>
      </p:pic>
      <p:sp>
        <p:nvSpPr>
          <p:cNvPr id="109" name="Shape 109"/>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3_Default Design - No Graphics">
    <p:spTree>
      <p:nvGrpSpPr>
        <p:cNvPr id="1" name=""/>
        <p:cNvGrpSpPr/>
        <p:nvPr/>
      </p:nvGrpSpPr>
      <p:grpSpPr>
        <a:xfrm>
          <a:off x="0" y="0"/>
          <a:ext cx="0" cy="0"/>
          <a:chOff x="0" y="0"/>
          <a:chExt cx="0" cy="0"/>
        </a:xfrm>
      </p:grpSpPr>
      <p:sp>
        <p:nvSpPr>
          <p:cNvPr id="10" name="Shape 10"/>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4_Default Design">
    <p:spTree>
      <p:nvGrpSpPr>
        <p:cNvPr id="1" name=""/>
        <p:cNvGrpSpPr/>
        <p:nvPr/>
      </p:nvGrpSpPr>
      <p:grpSpPr>
        <a:xfrm>
          <a:off x="0" y="0"/>
          <a:ext cx="0" cy="0"/>
          <a:chOff x="0" y="0"/>
          <a:chExt cx="0" cy="0"/>
        </a:xfrm>
      </p:grpSpPr>
      <p:pic>
        <p:nvPicPr>
          <p:cNvPr id="12"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1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1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1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1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1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18" name="CheckPointICON.jpg"/>
          <p:cNvPicPr/>
          <p:nvPr/>
        </p:nvPicPr>
        <p:blipFill>
          <a:blip r:embed="rId7">
            <a:extLst/>
          </a:blip>
          <a:stretch>
            <a:fillRect/>
          </a:stretch>
        </p:blipFill>
        <p:spPr>
          <a:xfrm>
            <a:off x="7467600" y="776287"/>
            <a:ext cx="1222375" cy="376239"/>
          </a:xfrm>
          <a:prstGeom prst="rect">
            <a:avLst/>
          </a:prstGeom>
          <a:ln w="12700">
            <a:miter lim="400000"/>
          </a:ln>
        </p:spPr>
      </p:pic>
      <p:sp>
        <p:nvSpPr>
          <p:cNvPr id="19" name="Shape 19"/>
          <p:cNvSpPr/>
          <p:nvPr/>
        </p:nvSpPr>
        <p:spPr>
          <a:xfrm>
            <a:off x="3886200" y="800100"/>
            <a:ext cx="3136900" cy="36082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000"/>
              </a:spcBef>
              <a:buClr>
                <a:srgbClr val="0EA55E"/>
              </a:buClr>
              <a:buFont typeface="Arial"/>
              <a:defRPr b="1">
                <a:solidFill>
                  <a:srgbClr val="0EA55E"/>
                </a:solidFill>
                <a:uFill>
                  <a:solidFill>
                    <a:srgbClr val="0EA55E"/>
                  </a:solidFill>
                </a:uFill>
              </a:defRPr>
            </a:lvl1pPr>
          </a:lstStyle>
          <a:p>
            <a:pPr lvl="0">
              <a:defRPr b="0">
                <a:solidFill>
                  <a:srgbClr val="000000"/>
                </a:solidFill>
                <a:uFillTx/>
              </a:defRPr>
            </a:pPr>
            <a:r>
              <a:rPr b="1">
                <a:solidFill>
                  <a:srgbClr val="0EA55E"/>
                </a:solidFill>
                <a:uFill>
                  <a:solidFill>
                    <a:srgbClr val="0EA55E"/>
                  </a:solidFill>
                </a:uFill>
              </a:rPr>
              <a:t>Over Lesson 4–6</a:t>
            </a:r>
          </a:p>
        </p:txBody>
      </p:sp>
      <p:pic>
        <p:nvPicPr>
          <p:cNvPr id="20" name="5Min Check.png"/>
          <p:cNvPicPr/>
          <p:nvPr/>
        </p:nvPicPr>
        <p:blipFill>
          <a:blip r:embed="rId8">
            <a:extLst/>
          </a:blip>
          <a:stretch>
            <a:fillRect/>
          </a:stretch>
        </p:blipFill>
        <p:spPr>
          <a:xfrm>
            <a:off x="598487" y="657225"/>
            <a:ext cx="6792913" cy="625475"/>
          </a:xfrm>
          <a:prstGeom prst="rect">
            <a:avLst/>
          </a:prstGeom>
          <a:ln w="12700">
            <a:miter lim="400000"/>
          </a:ln>
        </p:spPr>
      </p:pic>
      <p:pic>
        <p:nvPicPr>
          <p:cNvPr id="21" name="09PreAlg LNHeader05-01.png"/>
          <p:cNvPicPr/>
          <p:nvPr/>
        </p:nvPicPr>
        <p:blipFill>
          <a:blip r:embed="rId9">
            <a:extLst/>
          </a:blip>
          <a:stretch>
            <a:fillRect/>
          </a:stretch>
        </p:blipFill>
        <p:spPr>
          <a:xfrm>
            <a:off x="0" y="-28575"/>
            <a:ext cx="1143001" cy="641351"/>
          </a:xfrm>
          <a:prstGeom prst="rect">
            <a:avLst/>
          </a:prstGeom>
          <a:ln w="12700">
            <a:miter lim="400000"/>
          </a:ln>
        </p:spPr>
      </p:pic>
      <p:pic>
        <p:nvPicPr>
          <p:cNvPr id="22" name="09PreAlg LTHeader05-01.png"/>
          <p:cNvPicPr/>
          <p:nvPr/>
        </p:nvPicPr>
        <p:blipFill>
          <a:blip r:embed="rId10">
            <a:extLst/>
          </a:blip>
          <a:stretch>
            <a:fillRect/>
          </a:stretch>
        </p:blipFill>
        <p:spPr>
          <a:xfrm>
            <a:off x="1819275" y="0"/>
            <a:ext cx="7324726" cy="419101"/>
          </a:xfrm>
          <a:prstGeom prst="rect">
            <a:avLst/>
          </a:prstGeom>
          <a:ln w="12700">
            <a:miter lim="400000"/>
          </a:ln>
        </p:spPr>
      </p:pic>
      <p:sp>
        <p:nvSpPr>
          <p:cNvPr id="23" name="Shape 23"/>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2_Default Design">
    <p:spTree>
      <p:nvGrpSpPr>
        <p:cNvPr id="1" name=""/>
        <p:cNvGrpSpPr/>
        <p:nvPr/>
      </p:nvGrpSpPr>
      <p:grpSpPr>
        <a:xfrm>
          <a:off x="0" y="0"/>
          <a:ext cx="0" cy="0"/>
          <a:chOff x="0" y="0"/>
          <a:chExt cx="0" cy="0"/>
        </a:xfrm>
      </p:grpSpPr>
      <p:pic>
        <p:nvPicPr>
          <p:cNvPr id="25" name="09_PreAlg_MasterInterface.png"/>
          <p:cNvPicPr/>
          <p:nvPr/>
        </p:nvPicPr>
        <p:blipFill>
          <a:blip r:embed="rId2">
            <a:extLst/>
          </a:blip>
          <a:stretch>
            <a:fillRect/>
          </a:stretch>
        </p:blipFill>
        <p:spPr>
          <a:xfrm>
            <a:off x="0" y="76200"/>
            <a:ext cx="9144000" cy="6858000"/>
          </a:xfrm>
          <a:prstGeom prst="rect">
            <a:avLst/>
          </a:prstGeom>
          <a:ln w="12700">
            <a:miter lim="400000"/>
          </a:ln>
        </p:spPr>
      </p:pic>
      <p:pic>
        <p:nvPicPr>
          <p:cNvPr id="26"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27"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28"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29"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30"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31" name="09PreAlg LNHeader05-01.png"/>
          <p:cNvPicPr/>
          <p:nvPr/>
        </p:nvPicPr>
        <p:blipFill>
          <a:blip r:embed="rId7">
            <a:extLst/>
          </a:blip>
          <a:stretch>
            <a:fillRect/>
          </a:stretch>
        </p:blipFill>
        <p:spPr>
          <a:xfrm>
            <a:off x="0" y="-28575"/>
            <a:ext cx="1143001" cy="641351"/>
          </a:xfrm>
          <a:prstGeom prst="rect">
            <a:avLst/>
          </a:prstGeom>
          <a:ln w="12700">
            <a:miter lim="400000"/>
          </a:ln>
        </p:spPr>
      </p:pic>
      <p:pic>
        <p:nvPicPr>
          <p:cNvPr id="32" name="09PreAlg LTHeader05-01.png"/>
          <p:cNvPicPr/>
          <p:nvPr/>
        </p:nvPicPr>
        <p:blipFill>
          <a:blip r:embed="rId8">
            <a:extLst/>
          </a:blip>
          <a:stretch>
            <a:fillRect/>
          </a:stretch>
        </p:blipFill>
        <p:spPr>
          <a:xfrm>
            <a:off x="1819275" y="0"/>
            <a:ext cx="7324726" cy="419101"/>
          </a:xfrm>
          <a:prstGeom prst="rect">
            <a:avLst/>
          </a:prstGeom>
          <a:ln w="12700">
            <a:miter lim="400000"/>
          </a:ln>
        </p:spPr>
      </p:pic>
      <p:sp>
        <p:nvSpPr>
          <p:cNvPr id="33" name="Shape 33"/>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5_Default Design">
    <p:spTree>
      <p:nvGrpSpPr>
        <p:cNvPr id="1" name=""/>
        <p:cNvGrpSpPr/>
        <p:nvPr/>
      </p:nvGrpSpPr>
      <p:grpSpPr>
        <a:xfrm>
          <a:off x="0" y="0"/>
          <a:ext cx="0" cy="0"/>
          <a:chOff x="0" y="0"/>
          <a:chExt cx="0" cy="0"/>
        </a:xfrm>
      </p:grpSpPr>
      <p:pic>
        <p:nvPicPr>
          <p:cNvPr id="35"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36"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37"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38"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39"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40"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41" name="Example_1.png"/>
          <p:cNvPicPr/>
          <p:nvPr/>
        </p:nvPicPr>
        <p:blipFill>
          <a:blip r:embed="rId7">
            <a:extLst/>
          </a:blip>
          <a:stretch>
            <a:fillRect/>
          </a:stretch>
        </p:blipFill>
        <p:spPr>
          <a:xfrm>
            <a:off x="581025" y="657225"/>
            <a:ext cx="6738938" cy="2990850"/>
          </a:xfrm>
          <a:prstGeom prst="rect">
            <a:avLst/>
          </a:prstGeom>
          <a:ln w="12700">
            <a:miter lim="400000"/>
          </a:ln>
        </p:spPr>
      </p:pic>
      <p:pic>
        <p:nvPicPr>
          <p:cNvPr id="42" name="09PreAlg LNHeader05-01.png"/>
          <p:cNvPicPr/>
          <p:nvPr/>
        </p:nvPicPr>
        <p:blipFill>
          <a:blip r:embed="rId8">
            <a:extLst/>
          </a:blip>
          <a:stretch>
            <a:fillRect/>
          </a:stretch>
        </p:blipFill>
        <p:spPr>
          <a:xfrm>
            <a:off x="0" y="-28575"/>
            <a:ext cx="1143001" cy="641351"/>
          </a:xfrm>
          <a:prstGeom prst="rect">
            <a:avLst/>
          </a:prstGeom>
          <a:ln w="12700">
            <a:miter lim="400000"/>
          </a:ln>
        </p:spPr>
      </p:pic>
      <p:pic>
        <p:nvPicPr>
          <p:cNvPr id="43" name="09PreAlg LTHeader05-01.png"/>
          <p:cNvPicPr/>
          <p:nvPr/>
        </p:nvPicPr>
        <p:blipFill>
          <a:blip r:embed="rId9">
            <a:extLst/>
          </a:blip>
          <a:stretch>
            <a:fillRect/>
          </a:stretch>
        </p:blipFill>
        <p:spPr>
          <a:xfrm>
            <a:off x="1819275" y="0"/>
            <a:ext cx="7324726" cy="419101"/>
          </a:xfrm>
          <a:prstGeom prst="rect">
            <a:avLst/>
          </a:prstGeom>
          <a:ln w="12700">
            <a:miter lim="400000"/>
          </a:ln>
        </p:spPr>
      </p:pic>
      <p:sp>
        <p:nvSpPr>
          <p:cNvPr id="44" name="Shape 44"/>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6_Default Design">
    <p:spTree>
      <p:nvGrpSpPr>
        <p:cNvPr id="1" name=""/>
        <p:cNvGrpSpPr/>
        <p:nvPr/>
      </p:nvGrpSpPr>
      <p:grpSpPr>
        <a:xfrm>
          <a:off x="0" y="0"/>
          <a:ext cx="0" cy="0"/>
          <a:chOff x="0" y="0"/>
          <a:chExt cx="0" cy="0"/>
        </a:xfrm>
      </p:grpSpPr>
      <p:pic>
        <p:nvPicPr>
          <p:cNvPr id="46"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47"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48"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49"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50"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51"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52" name="Example_2.png"/>
          <p:cNvPicPr/>
          <p:nvPr/>
        </p:nvPicPr>
        <p:blipFill>
          <a:blip r:embed="rId7">
            <a:extLst/>
          </a:blip>
          <a:stretch>
            <a:fillRect/>
          </a:stretch>
        </p:blipFill>
        <p:spPr>
          <a:xfrm>
            <a:off x="581025" y="657225"/>
            <a:ext cx="6738938" cy="2990850"/>
          </a:xfrm>
          <a:prstGeom prst="rect">
            <a:avLst/>
          </a:prstGeom>
          <a:ln w="12700">
            <a:miter lim="400000"/>
          </a:ln>
        </p:spPr>
      </p:pic>
      <p:pic>
        <p:nvPicPr>
          <p:cNvPr id="53" name="09PreAlg LNHeader05-01.png"/>
          <p:cNvPicPr/>
          <p:nvPr/>
        </p:nvPicPr>
        <p:blipFill>
          <a:blip r:embed="rId8">
            <a:extLst/>
          </a:blip>
          <a:stretch>
            <a:fillRect/>
          </a:stretch>
        </p:blipFill>
        <p:spPr>
          <a:xfrm>
            <a:off x="0" y="-28575"/>
            <a:ext cx="1143001" cy="641351"/>
          </a:xfrm>
          <a:prstGeom prst="rect">
            <a:avLst/>
          </a:prstGeom>
          <a:ln w="12700">
            <a:miter lim="400000"/>
          </a:ln>
        </p:spPr>
      </p:pic>
      <p:pic>
        <p:nvPicPr>
          <p:cNvPr id="54" name="09PreAlg LTHeader05-01.png"/>
          <p:cNvPicPr/>
          <p:nvPr/>
        </p:nvPicPr>
        <p:blipFill>
          <a:blip r:embed="rId9">
            <a:extLst/>
          </a:blip>
          <a:stretch>
            <a:fillRect/>
          </a:stretch>
        </p:blipFill>
        <p:spPr>
          <a:xfrm>
            <a:off x="1819275" y="0"/>
            <a:ext cx="7324726" cy="419101"/>
          </a:xfrm>
          <a:prstGeom prst="rect">
            <a:avLst/>
          </a:prstGeom>
          <a:ln w="12700">
            <a:miter lim="400000"/>
          </a:ln>
        </p:spPr>
      </p:pic>
      <p:sp>
        <p:nvSpPr>
          <p:cNvPr id="55" name="Shape 55"/>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7_Default Design">
    <p:spTree>
      <p:nvGrpSpPr>
        <p:cNvPr id="1" name=""/>
        <p:cNvGrpSpPr/>
        <p:nvPr/>
      </p:nvGrpSpPr>
      <p:grpSpPr>
        <a:xfrm>
          <a:off x="0" y="0"/>
          <a:ext cx="0" cy="0"/>
          <a:chOff x="0" y="0"/>
          <a:chExt cx="0" cy="0"/>
        </a:xfrm>
      </p:grpSpPr>
      <p:pic>
        <p:nvPicPr>
          <p:cNvPr id="57"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58"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59"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60"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61"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62"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63" name="Example_3.png"/>
          <p:cNvPicPr/>
          <p:nvPr/>
        </p:nvPicPr>
        <p:blipFill>
          <a:blip r:embed="rId7">
            <a:extLst/>
          </a:blip>
          <a:stretch>
            <a:fillRect/>
          </a:stretch>
        </p:blipFill>
        <p:spPr>
          <a:xfrm>
            <a:off x="581025" y="657225"/>
            <a:ext cx="6738938" cy="2990850"/>
          </a:xfrm>
          <a:prstGeom prst="rect">
            <a:avLst/>
          </a:prstGeom>
          <a:ln w="12700">
            <a:miter lim="400000"/>
          </a:ln>
        </p:spPr>
      </p:pic>
      <p:pic>
        <p:nvPicPr>
          <p:cNvPr id="64" name="09PreAlg LNHeader05-01.png"/>
          <p:cNvPicPr/>
          <p:nvPr/>
        </p:nvPicPr>
        <p:blipFill>
          <a:blip r:embed="rId8">
            <a:extLst/>
          </a:blip>
          <a:stretch>
            <a:fillRect/>
          </a:stretch>
        </p:blipFill>
        <p:spPr>
          <a:xfrm>
            <a:off x="0" y="-28575"/>
            <a:ext cx="1143001" cy="641351"/>
          </a:xfrm>
          <a:prstGeom prst="rect">
            <a:avLst/>
          </a:prstGeom>
          <a:ln w="12700">
            <a:miter lim="400000"/>
          </a:ln>
        </p:spPr>
      </p:pic>
      <p:pic>
        <p:nvPicPr>
          <p:cNvPr id="65" name="09PreAlg LTHeader05-01.png"/>
          <p:cNvPicPr/>
          <p:nvPr/>
        </p:nvPicPr>
        <p:blipFill>
          <a:blip r:embed="rId9">
            <a:extLst/>
          </a:blip>
          <a:stretch>
            <a:fillRect/>
          </a:stretch>
        </p:blipFill>
        <p:spPr>
          <a:xfrm>
            <a:off x="1819275" y="0"/>
            <a:ext cx="7324726" cy="419101"/>
          </a:xfrm>
          <a:prstGeom prst="rect">
            <a:avLst/>
          </a:prstGeom>
          <a:ln w="12700">
            <a:miter lim="400000"/>
          </a:ln>
        </p:spPr>
      </p:pic>
      <p:sp>
        <p:nvSpPr>
          <p:cNvPr id="66" name="Shape 66"/>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8_Default Design">
    <p:spTree>
      <p:nvGrpSpPr>
        <p:cNvPr id="1" name=""/>
        <p:cNvGrpSpPr/>
        <p:nvPr/>
      </p:nvGrpSpPr>
      <p:grpSpPr>
        <a:xfrm>
          <a:off x="0" y="0"/>
          <a:ext cx="0" cy="0"/>
          <a:chOff x="0" y="0"/>
          <a:chExt cx="0" cy="0"/>
        </a:xfrm>
      </p:grpSpPr>
      <p:pic>
        <p:nvPicPr>
          <p:cNvPr id="68"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69"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70"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71"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72"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73"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74" name="09PreAlg LNHeader05-01.png"/>
          <p:cNvPicPr/>
          <p:nvPr/>
        </p:nvPicPr>
        <p:blipFill>
          <a:blip r:embed="rId7">
            <a:extLst/>
          </a:blip>
          <a:stretch>
            <a:fillRect/>
          </a:stretch>
        </p:blipFill>
        <p:spPr>
          <a:xfrm>
            <a:off x="0" y="-28575"/>
            <a:ext cx="1143001" cy="641351"/>
          </a:xfrm>
          <a:prstGeom prst="rect">
            <a:avLst/>
          </a:prstGeom>
          <a:ln w="12700">
            <a:miter lim="400000"/>
          </a:ln>
        </p:spPr>
      </p:pic>
      <p:pic>
        <p:nvPicPr>
          <p:cNvPr id="75" name="09PreAlg LTHeader05-01.png"/>
          <p:cNvPicPr/>
          <p:nvPr/>
        </p:nvPicPr>
        <p:blipFill>
          <a:blip r:embed="rId8">
            <a:extLst/>
          </a:blip>
          <a:stretch>
            <a:fillRect/>
          </a:stretch>
        </p:blipFill>
        <p:spPr>
          <a:xfrm>
            <a:off x="1819275" y="0"/>
            <a:ext cx="7324726" cy="419101"/>
          </a:xfrm>
          <a:prstGeom prst="rect">
            <a:avLst/>
          </a:prstGeom>
          <a:ln w="12700">
            <a:miter lim="400000"/>
          </a:ln>
        </p:spPr>
      </p:pic>
      <p:pic>
        <p:nvPicPr>
          <p:cNvPr id="76" name="Real World Ex_4.png"/>
          <p:cNvPicPr/>
          <p:nvPr/>
        </p:nvPicPr>
        <p:blipFill>
          <a:blip r:embed="rId9">
            <a:extLst/>
          </a:blip>
          <a:stretch>
            <a:fillRect/>
          </a:stretch>
        </p:blipFill>
        <p:spPr>
          <a:xfrm>
            <a:off x="581025" y="657225"/>
            <a:ext cx="6738938" cy="2990850"/>
          </a:xfrm>
          <a:prstGeom prst="rect">
            <a:avLst/>
          </a:prstGeom>
          <a:ln w="12700">
            <a:miter lim="400000"/>
          </a:ln>
        </p:spPr>
      </p:pic>
      <p:sp>
        <p:nvSpPr>
          <p:cNvPr id="77" name="Shape 77"/>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9_Default Design">
    <p:spTree>
      <p:nvGrpSpPr>
        <p:cNvPr id="1" name=""/>
        <p:cNvGrpSpPr/>
        <p:nvPr/>
      </p:nvGrpSpPr>
      <p:grpSpPr>
        <a:xfrm>
          <a:off x="0" y="0"/>
          <a:ext cx="0" cy="0"/>
          <a:chOff x="0" y="0"/>
          <a:chExt cx="0" cy="0"/>
        </a:xfrm>
      </p:grpSpPr>
      <p:pic>
        <p:nvPicPr>
          <p:cNvPr id="79"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80"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81"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82"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83"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84"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85" name="Example_5.png"/>
          <p:cNvPicPr/>
          <p:nvPr/>
        </p:nvPicPr>
        <p:blipFill>
          <a:blip r:embed="rId7">
            <a:extLst/>
          </a:blip>
          <a:stretch>
            <a:fillRect/>
          </a:stretch>
        </p:blipFill>
        <p:spPr>
          <a:xfrm>
            <a:off x="581025" y="657225"/>
            <a:ext cx="6738938" cy="2990850"/>
          </a:xfrm>
          <a:prstGeom prst="rect">
            <a:avLst/>
          </a:prstGeom>
          <a:ln w="12700">
            <a:miter lim="400000"/>
          </a:ln>
        </p:spPr>
      </p:pic>
      <p:pic>
        <p:nvPicPr>
          <p:cNvPr id="86" name="09PreAlg LNHeader05-01.png"/>
          <p:cNvPicPr/>
          <p:nvPr/>
        </p:nvPicPr>
        <p:blipFill>
          <a:blip r:embed="rId8">
            <a:extLst/>
          </a:blip>
          <a:stretch>
            <a:fillRect/>
          </a:stretch>
        </p:blipFill>
        <p:spPr>
          <a:xfrm>
            <a:off x="0" y="-28575"/>
            <a:ext cx="1143001" cy="641351"/>
          </a:xfrm>
          <a:prstGeom prst="rect">
            <a:avLst/>
          </a:prstGeom>
          <a:ln w="12700">
            <a:miter lim="400000"/>
          </a:ln>
        </p:spPr>
      </p:pic>
      <p:pic>
        <p:nvPicPr>
          <p:cNvPr id="87" name="09PreAlg LTHeader05-01.png"/>
          <p:cNvPicPr/>
          <p:nvPr/>
        </p:nvPicPr>
        <p:blipFill>
          <a:blip r:embed="rId9">
            <a:extLst/>
          </a:blip>
          <a:stretch>
            <a:fillRect/>
          </a:stretch>
        </p:blipFill>
        <p:spPr>
          <a:xfrm>
            <a:off x="1819275" y="0"/>
            <a:ext cx="7324726" cy="419101"/>
          </a:xfrm>
          <a:prstGeom prst="rect">
            <a:avLst/>
          </a:prstGeom>
          <a:ln w="12700">
            <a:miter lim="400000"/>
          </a:ln>
        </p:spPr>
      </p:pic>
      <p:sp>
        <p:nvSpPr>
          <p:cNvPr id="88" name="Shape 88"/>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slideLayout" Target="../slideLayouts/slideLayout3.xml"/><Relationship Id="rId9" Type="http://schemas.openxmlformats.org/officeDocument/2006/relationships/slideLayout" Target="../slideLayouts/slideLayout4.xml"/><Relationship Id="rId10" Type="http://schemas.openxmlformats.org/officeDocument/2006/relationships/slideLayout" Target="../slideLayouts/slideLayout5.xml"/><Relationship Id="rId11" Type="http://schemas.openxmlformats.org/officeDocument/2006/relationships/slideLayout" Target="../slideLayouts/slideLayout6.xml"/><Relationship Id="rId12" Type="http://schemas.openxmlformats.org/officeDocument/2006/relationships/slideLayout" Target="../slideLayouts/slideLayout7.xml"/><Relationship Id="rId13" Type="http://schemas.openxmlformats.org/officeDocument/2006/relationships/slideLayout" Target="../slideLayouts/slideLayout8.xml"/><Relationship Id="rId14" Type="http://schemas.openxmlformats.org/officeDocument/2006/relationships/slideLayout" Target="../slideLayouts/slideLayout9.xml"/><Relationship Id="rId15" Type="http://schemas.openxmlformats.org/officeDocument/2006/relationships/slideLayout" Target="../slideLayouts/slideLayout10.xml"/><Relationship Id="rId16"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3" name="Lesson Menu.png"/>
          <p:cNvPicPr/>
          <p:nvPr/>
        </p:nvPicPr>
        <p:blipFill>
          <a:blip r:embed="rId3">
            <a:extLst/>
          </a:blip>
          <a:stretch>
            <a:fillRect/>
          </a:stretch>
        </p:blipFill>
        <p:spPr>
          <a:xfrm>
            <a:off x="809625" y="685800"/>
            <a:ext cx="3683001" cy="1100138"/>
          </a:xfrm>
          <a:prstGeom prst="rect">
            <a:avLst/>
          </a:prstGeom>
          <a:ln w="12700">
            <a:miter lim="400000"/>
          </a:ln>
        </p:spPr>
      </p:pic>
      <p:pic>
        <p:nvPicPr>
          <p:cNvPr id="4" name="09PreAlg LNHeader05-01.png"/>
          <p:cNvPicPr/>
          <p:nvPr/>
        </p:nvPicPr>
        <p:blipFill>
          <a:blip r:embed="rId4">
            <a:extLst/>
          </a:blip>
          <a:stretch>
            <a:fillRect/>
          </a:stretch>
        </p:blipFill>
        <p:spPr>
          <a:xfrm>
            <a:off x="0" y="-28575"/>
            <a:ext cx="1143001" cy="641351"/>
          </a:xfrm>
          <a:prstGeom prst="rect">
            <a:avLst/>
          </a:prstGeom>
          <a:ln w="12700">
            <a:miter lim="400000"/>
          </a:ln>
        </p:spPr>
      </p:pic>
      <p:pic>
        <p:nvPicPr>
          <p:cNvPr id="5" name="09PreAlg LTHeader05-01.png"/>
          <p:cNvPicPr/>
          <p:nvPr/>
        </p:nvPicPr>
        <p:blipFill>
          <a:blip r:embed="rId5">
            <a:extLst/>
          </a:blip>
          <a:stretch>
            <a:fillRect/>
          </a:stretch>
        </p:blipFill>
        <p:spPr>
          <a:xfrm>
            <a:off x="1819275" y="0"/>
            <a:ext cx="7324726" cy="419101"/>
          </a:xfrm>
          <a:prstGeom prst="rect">
            <a:avLst/>
          </a:prstGeom>
          <a:ln w="12700">
            <a:miter lim="400000"/>
          </a:ln>
        </p:spPr>
      </p:pic>
      <p:sp>
        <p:nvSpPr>
          <p:cNvPr id="6" name="Shape 6"/>
          <p:cNvSpPr/>
          <p:nvPr>
            <p:ph type="title"/>
          </p:nvPr>
        </p:nvSpPr>
        <p:spPr>
          <a:xfrm>
            <a:off x="5486400" y="6953250"/>
            <a:ext cx="3657600" cy="1825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lvl="0">
              <a:defRPr sz="1800">
                <a:uFillTx/>
              </a:defRPr>
            </a:pPr>
            <a:r>
              <a:rPr sz="1200">
                <a:uFill>
                  <a:solidFill/>
                </a:uFill>
              </a:rPr>
              <a:t>Title Text</a:t>
            </a:r>
          </a:p>
        </p:txBody>
      </p:sp>
    </p:spTree>
  </p:cSld>
  <p:clrMap bg1="lt1" tx1="dk1" bg2="lt2" tx2="dk2" accent1="accent1" accent2="accent2" accent3="accent3" accent4="accent4" accent5="accent5" accent6="accent6" hlink="hlink" folHlink="fol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ransition spd="med" advClick="1"/>
  <p:txStyles>
    <p:titleStyle>
      <a:lvl1pPr algn="r">
        <a:defRPr sz="1200">
          <a:uFill>
            <a:solidFill/>
          </a:uFill>
          <a:latin typeface="+mn-lt"/>
          <a:ea typeface="+mn-ea"/>
          <a:cs typeface="+mn-cs"/>
          <a:sym typeface="Arial"/>
        </a:defRPr>
      </a:lvl1pPr>
      <a:lvl2pPr indent="228600" algn="r">
        <a:defRPr sz="1200">
          <a:uFill>
            <a:solidFill/>
          </a:uFill>
          <a:latin typeface="+mn-lt"/>
          <a:ea typeface="+mn-ea"/>
          <a:cs typeface="+mn-cs"/>
          <a:sym typeface="Arial"/>
        </a:defRPr>
      </a:lvl2pPr>
      <a:lvl3pPr indent="457200" algn="r">
        <a:defRPr sz="1200">
          <a:uFill>
            <a:solidFill/>
          </a:uFill>
          <a:latin typeface="+mn-lt"/>
          <a:ea typeface="+mn-ea"/>
          <a:cs typeface="+mn-cs"/>
          <a:sym typeface="Arial"/>
        </a:defRPr>
      </a:lvl3pPr>
      <a:lvl4pPr indent="685800" algn="r">
        <a:defRPr sz="1200">
          <a:uFill>
            <a:solidFill/>
          </a:uFill>
          <a:latin typeface="+mn-lt"/>
          <a:ea typeface="+mn-ea"/>
          <a:cs typeface="+mn-cs"/>
          <a:sym typeface="Arial"/>
        </a:defRPr>
      </a:lvl4pPr>
      <a:lvl5pPr indent="914400" algn="r">
        <a:defRPr sz="1200">
          <a:uFill>
            <a:solidFill/>
          </a:uFill>
          <a:latin typeface="+mn-lt"/>
          <a:ea typeface="+mn-ea"/>
          <a:cs typeface="+mn-cs"/>
          <a:sym typeface="Arial"/>
        </a:defRPr>
      </a:lvl5pPr>
      <a:lvl6pPr indent="1143000" algn="r">
        <a:defRPr sz="1200">
          <a:uFill>
            <a:solidFill/>
          </a:uFill>
          <a:latin typeface="+mn-lt"/>
          <a:ea typeface="+mn-ea"/>
          <a:cs typeface="+mn-cs"/>
          <a:sym typeface="Arial"/>
        </a:defRPr>
      </a:lvl6pPr>
      <a:lvl7pPr indent="1371600" algn="r">
        <a:defRPr sz="1200">
          <a:uFill>
            <a:solidFill/>
          </a:uFill>
          <a:latin typeface="+mn-lt"/>
          <a:ea typeface="+mn-ea"/>
          <a:cs typeface="+mn-cs"/>
          <a:sym typeface="Arial"/>
        </a:defRPr>
      </a:lvl7pPr>
      <a:lvl8pPr indent="1600200" algn="r">
        <a:defRPr sz="1200">
          <a:uFill>
            <a:solidFill/>
          </a:uFill>
          <a:latin typeface="+mn-lt"/>
          <a:ea typeface="+mn-ea"/>
          <a:cs typeface="+mn-cs"/>
          <a:sym typeface="Arial"/>
        </a:defRPr>
      </a:lvl8pPr>
      <a:lvl9pPr indent="1828800" algn="r">
        <a:defRPr sz="1200">
          <a:uFill>
            <a:solidFill/>
          </a:uFill>
          <a:latin typeface="+mn-lt"/>
          <a:ea typeface="+mn-ea"/>
          <a:cs typeface="+mn-cs"/>
          <a:sym typeface="Arial"/>
        </a:defRPr>
      </a:lvl9pPr>
    </p:titleStyle>
    <p:bodyStyle>
      <a:lvl1pPr marL="383540" marR="40639" indent="-342900">
        <a:spcBef>
          <a:spcPts val="700"/>
        </a:spcBef>
        <a:buSzPct val="100000"/>
        <a:buChar char="•"/>
        <a:defRPr sz="3200">
          <a:uFill>
            <a:solidFill/>
          </a:uFill>
          <a:latin typeface="+mn-lt"/>
          <a:ea typeface="+mn-ea"/>
          <a:cs typeface="+mn-cs"/>
          <a:sym typeface="Arial"/>
        </a:defRPr>
      </a:lvl1pPr>
      <a:lvl2pPr marL="824411" marR="40639" indent="-326571">
        <a:spcBef>
          <a:spcPts val="700"/>
        </a:spcBef>
        <a:buSzPct val="100000"/>
        <a:buChar char="•"/>
        <a:defRPr sz="3200">
          <a:uFill>
            <a:solidFill/>
          </a:uFill>
          <a:latin typeface="+mn-lt"/>
          <a:ea typeface="+mn-ea"/>
          <a:cs typeface="+mn-cs"/>
          <a:sym typeface="Arial"/>
        </a:defRPr>
      </a:lvl2pPr>
      <a:lvl3pPr marL="1259839" marR="40639" indent="-304800">
        <a:spcBef>
          <a:spcPts val="700"/>
        </a:spcBef>
        <a:buSzPct val="100000"/>
        <a:buChar char="•"/>
        <a:defRPr sz="3200">
          <a:uFill>
            <a:solidFill/>
          </a:uFill>
          <a:latin typeface="+mn-lt"/>
          <a:ea typeface="+mn-ea"/>
          <a:cs typeface="+mn-cs"/>
          <a:sym typeface="Arial"/>
        </a:defRPr>
      </a:lvl3pPr>
      <a:lvl4pPr marL="1778000" marR="40639" indent="-365760">
        <a:spcBef>
          <a:spcPts val="700"/>
        </a:spcBef>
        <a:buSzPct val="100000"/>
        <a:buChar char="•"/>
        <a:defRPr sz="3200">
          <a:uFill>
            <a:solidFill/>
          </a:uFill>
          <a:latin typeface="+mn-lt"/>
          <a:ea typeface="+mn-ea"/>
          <a:cs typeface="+mn-cs"/>
          <a:sym typeface="Arial"/>
        </a:defRPr>
      </a:lvl4pPr>
      <a:lvl5pPr marL="2235200" marR="40639" indent="-365760">
        <a:spcBef>
          <a:spcPts val="700"/>
        </a:spcBef>
        <a:buSzPct val="100000"/>
        <a:buChar char="•"/>
        <a:defRPr sz="3200">
          <a:uFill>
            <a:solidFill/>
          </a:uFill>
          <a:latin typeface="+mn-lt"/>
          <a:ea typeface="+mn-ea"/>
          <a:cs typeface="+mn-cs"/>
          <a:sym typeface="Arial"/>
        </a:defRPr>
      </a:lvl5pPr>
      <a:lvl6pPr marL="2235200" marR="40639" indent="-365760">
        <a:spcBef>
          <a:spcPts val="700"/>
        </a:spcBef>
        <a:buSzPct val="100000"/>
        <a:buChar char="•"/>
        <a:defRPr sz="3200">
          <a:uFill>
            <a:solidFill/>
          </a:uFill>
          <a:latin typeface="+mn-lt"/>
          <a:ea typeface="+mn-ea"/>
          <a:cs typeface="+mn-cs"/>
          <a:sym typeface="Arial"/>
        </a:defRPr>
      </a:lvl6pPr>
      <a:lvl7pPr marL="2235200" marR="40639" indent="-365760">
        <a:spcBef>
          <a:spcPts val="700"/>
        </a:spcBef>
        <a:buSzPct val="100000"/>
        <a:buChar char="•"/>
        <a:defRPr sz="3200">
          <a:uFill>
            <a:solidFill/>
          </a:uFill>
          <a:latin typeface="+mn-lt"/>
          <a:ea typeface="+mn-ea"/>
          <a:cs typeface="+mn-cs"/>
          <a:sym typeface="Arial"/>
        </a:defRPr>
      </a:lvl7pPr>
      <a:lvl8pPr marL="2235200" marR="40639" indent="-365760">
        <a:spcBef>
          <a:spcPts val="700"/>
        </a:spcBef>
        <a:buSzPct val="100000"/>
        <a:buChar char="•"/>
        <a:defRPr sz="3200">
          <a:uFill>
            <a:solidFill/>
          </a:uFill>
          <a:latin typeface="+mn-lt"/>
          <a:ea typeface="+mn-ea"/>
          <a:cs typeface="+mn-cs"/>
          <a:sym typeface="Arial"/>
        </a:defRPr>
      </a:lvl8pPr>
      <a:lvl9pPr marL="2235200" marR="40639" indent="-365760">
        <a:spcBef>
          <a:spcPts val="700"/>
        </a:spcBef>
        <a:buSzPct val="100000"/>
        <a:buChar char="•"/>
        <a:defRPr sz="3200">
          <a:uFill>
            <a:solidFill/>
          </a:uFill>
          <a:latin typeface="+mn-lt"/>
          <a:ea typeface="+mn-ea"/>
          <a:cs typeface="+mn-cs"/>
          <a:sym typeface="Arial"/>
        </a:defRPr>
      </a:lvl9pPr>
    </p:bodyStyle>
    <p:otherStyle>
      <a:lvl1pPr algn="ctr" defTabSz="584200">
        <a:defRPr>
          <a:solidFill>
            <a:schemeClr val="tx1"/>
          </a:solidFill>
          <a:uFill>
            <a:solidFill/>
          </a:uFill>
          <a:latin typeface="+mn-lt"/>
          <a:ea typeface="+mn-ea"/>
          <a:cs typeface="+mn-cs"/>
          <a:sym typeface="Arial"/>
        </a:defRPr>
      </a:lvl1pPr>
      <a:lvl2pPr indent="228600" algn="ctr" defTabSz="584200">
        <a:defRPr>
          <a:solidFill>
            <a:schemeClr val="tx1"/>
          </a:solidFill>
          <a:uFill>
            <a:solidFill/>
          </a:uFill>
          <a:latin typeface="+mn-lt"/>
          <a:ea typeface="+mn-ea"/>
          <a:cs typeface="+mn-cs"/>
          <a:sym typeface="Arial"/>
        </a:defRPr>
      </a:lvl2pPr>
      <a:lvl3pPr indent="457200" algn="ctr" defTabSz="584200">
        <a:defRPr>
          <a:solidFill>
            <a:schemeClr val="tx1"/>
          </a:solidFill>
          <a:uFill>
            <a:solidFill/>
          </a:uFill>
          <a:latin typeface="+mn-lt"/>
          <a:ea typeface="+mn-ea"/>
          <a:cs typeface="+mn-cs"/>
          <a:sym typeface="Arial"/>
        </a:defRPr>
      </a:lvl3pPr>
      <a:lvl4pPr indent="685800" algn="ctr" defTabSz="584200">
        <a:defRPr>
          <a:solidFill>
            <a:schemeClr val="tx1"/>
          </a:solidFill>
          <a:uFill>
            <a:solidFill/>
          </a:uFill>
          <a:latin typeface="+mn-lt"/>
          <a:ea typeface="+mn-ea"/>
          <a:cs typeface="+mn-cs"/>
          <a:sym typeface="Arial"/>
        </a:defRPr>
      </a:lvl4pPr>
      <a:lvl5pPr indent="914400" algn="ctr" defTabSz="584200">
        <a:defRPr>
          <a:solidFill>
            <a:schemeClr val="tx1"/>
          </a:solidFill>
          <a:uFill>
            <a:solidFill/>
          </a:uFill>
          <a:latin typeface="+mn-lt"/>
          <a:ea typeface="+mn-ea"/>
          <a:cs typeface="+mn-cs"/>
          <a:sym typeface="Arial"/>
        </a:defRPr>
      </a:lvl5pPr>
      <a:lvl6pPr indent="1143000" algn="ctr" defTabSz="584200">
        <a:defRPr>
          <a:solidFill>
            <a:schemeClr val="tx1"/>
          </a:solidFill>
          <a:uFill>
            <a:solidFill/>
          </a:uFill>
          <a:latin typeface="+mn-lt"/>
          <a:ea typeface="+mn-ea"/>
          <a:cs typeface="+mn-cs"/>
          <a:sym typeface="Arial"/>
        </a:defRPr>
      </a:lvl6pPr>
      <a:lvl7pPr indent="1371600" algn="ctr" defTabSz="584200">
        <a:defRPr>
          <a:solidFill>
            <a:schemeClr val="tx1"/>
          </a:solidFill>
          <a:uFill>
            <a:solidFill/>
          </a:uFill>
          <a:latin typeface="+mn-lt"/>
          <a:ea typeface="+mn-ea"/>
          <a:cs typeface="+mn-cs"/>
          <a:sym typeface="Arial"/>
        </a:defRPr>
      </a:lvl7pPr>
      <a:lvl8pPr indent="1600200" algn="ctr" defTabSz="584200">
        <a:defRPr>
          <a:solidFill>
            <a:schemeClr val="tx1"/>
          </a:solidFill>
          <a:uFill>
            <a:solidFill/>
          </a:uFill>
          <a:latin typeface="+mn-lt"/>
          <a:ea typeface="+mn-ea"/>
          <a:cs typeface="+mn-cs"/>
          <a:sym typeface="Arial"/>
        </a:defRPr>
      </a:lvl8pPr>
      <a:lvl9pPr indent="1828800" algn="ctr" defTabSz="584200">
        <a:defRPr>
          <a:solidFill>
            <a:schemeClr val="tx1"/>
          </a:solidFill>
          <a:uFill>
            <a:solidFill/>
          </a:u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4.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0.png"/><Relationship Id="rId3" Type="http://schemas.openxmlformats.org/officeDocument/2006/relationships/image" Target="../media/image1.jpeg"/><Relationship Id="rId4" Type="http://schemas.openxmlformats.org/officeDocument/2006/relationships/image" Target="../media/image6.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 Id="rId3" Type="http://schemas.openxmlformats.org/officeDocument/2006/relationships/image" Target="../media/image1.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jpe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9.xml"/><Relationship Id="rId3" Type="http://schemas.openxmlformats.org/officeDocument/2006/relationships/slide" Target="slide10.xml"/><Relationship Id="rId4" Type="http://schemas.openxmlformats.org/officeDocument/2006/relationships/slide" Target="slide11.xml"/><Relationship Id="rId5" Type="http://schemas.openxmlformats.org/officeDocument/2006/relationships/slide" Target="slide12.xml"/><Relationship Id="rId6" Type="http://schemas.openxmlformats.org/officeDocument/2006/relationships/slide" Target="slide14.xml"/><Relationship Id="rId7" Type="http://schemas.openxmlformats.org/officeDocument/2006/relationships/slide" Target="slide16.xml"/><Relationship Id="rId8" Type="http://schemas.openxmlformats.org/officeDocument/2006/relationships/slide" Target="slide17.xml"/><Relationship Id="rId9" Type="http://schemas.openxmlformats.org/officeDocument/2006/relationships/slide" Target="slide19.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4.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0.png"/><Relationship Id="rId3" Type="http://schemas.openxmlformats.org/officeDocument/2006/relationships/image" Target="../media/image1.jpe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 Id="rId3" Type="http://schemas.openxmlformats.org/officeDocument/2006/relationships/image" Target="../media/image19.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png"/><Relationship Id="rId3" Type="http://schemas.openxmlformats.org/officeDocument/2006/relationships/image" Target="../media/image22.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png"/><Relationship Id="rId3" Type="http://schemas.openxmlformats.org/officeDocument/2006/relationships/image" Target="../media/image26.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 Id="rId3"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6E6EB5"/>
        </a:solidFill>
      </p:bgPr>
    </p:bg>
    <p:spTree>
      <p:nvGrpSpPr>
        <p:cNvPr id="1" name=""/>
        <p:cNvGrpSpPr/>
        <p:nvPr/>
      </p:nvGrpSpPr>
      <p:grpSpPr>
        <a:xfrm>
          <a:off x="0" y="0"/>
          <a:ext cx="0" cy="0"/>
          <a:chOff x="0" y="0"/>
          <a:chExt cx="0" cy="0"/>
        </a:xfrm>
      </p:grpSpPr>
      <p:pic>
        <p:nvPicPr>
          <p:cNvPr id="113" name="09_Pre_Alg NA Splash Flash.jpg"/>
          <p:cNvPicPr/>
          <p:nvPr/>
        </p:nvPicPr>
        <p:blipFill>
          <a:blip r:embed="rId2">
            <a:extLst/>
          </a:blip>
          <a:stretch>
            <a:fillRect/>
          </a:stretch>
        </p:blipFill>
        <p:spPr>
          <a:xfrm>
            <a:off x="0" y="0"/>
            <a:ext cx="9144001" cy="6858001"/>
          </a:xfrm>
          <a:prstGeom prst="rect">
            <a:avLst/>
          </a:prstGeom>
          <a:ln w="12700">
            <a:miter lim="400000"/>
          </a:ln>
        </p:spPr>
      </p:pic>
      <p:sp>
        <p:nvSpPr>
          <p:cNvPr id="114" name="Shape 114"/>
          <p:cNvSpPr/>
          <p:nvPr>
            <p:ph type="title"/>
          </p:nvPr>
        </p:nvSpPr>
        <p:spPr>
          <a:prstGeom prst="rect">
            <a:avLst/>
          </a:prstGeom>
        </p:spPr>
        <p:txBody>
          <a:bodyPr/>
          <a:lstStyle/>
          <a:p>
            <a:pPr lvl="0">
              <a:defRPr sz="1800">
                <a:uFillTx/>
              </a:defRPr>
            </a:pPr>
            <a:r>
              <a:rPr sz="1200">
                <a:uFill>
                  <a:solidFill/>
                </a:uFill>
              </a:rPr>
              <a:t>Splash Screen</a:t>
            </a:r>
          </a:p>
        </p:txBody>
      </p:sp>
      <p:pic>
        <p:nvPicPr>
          <p:cNvPr id="115" name="09_Pre_Alg Splash Arm.png"/>
          <p:cNvPicPr/>
          <p:nvPr/>
        </p:nvPicPr>
        <p:blipFill>
          <a:blip r:embed="rId3">
            <a:extLst/>
          </a:blip>
          <a:srcRect l="18124" t="63333" r="61042" b="17778"/>
          <a:stretch>
            <a:fillRect/>
          </a:stretch>
        </p:blipFill>
        <p:spPr>
          <a:xfrm>
            <a:off x="5067300" y="4343400"/>
            <a:ext cx="1905000" cy="1295400"/>
          </a:xfrm>
          <a:prstGeom prst="rect">
            <a:avLst/>
          </a:prstGeom>
          <a:ln w="12700">
            <a:miter lim="400000"/>
          </a:ln>
        </p:spPr>
      </p:pic>
      <p:pic>
        <p:nvPicPr>
          <p:cNvPr id="116" name="09PreAlg LNHeader05-01.png"/>
          <p:cNvPicPr/>
          <p:nvPr/>
        </p:nvPicPr>
        <p:blipFill>
          <a:blip r:embed="rId4">
            <a:extLst/>
          </a:blip>
          <a:stretch>
            <a:fillRect/>
          </a:stretch>
        </p:blipFill>
        <p:spPr>
          <a:xfrm>
            <a:off x="5334000" y="4648200"/>
            <a:ext cx="1143001" cy="641351"/>
          </a:xfrm>
          <a:prstGeom prst="rect">
            <a:avLst/>
          </a:prstGeom>
          <a:ln w="12700">
            <a:miter lim="400000"/>
          </a:ln>
        </p:spPr>
      </p:pic>
      <p:pic>
        <p:nvPicPr>
          <p:cNvPr id="117" name="09PreAlg LTHeader05-01.png"/>
          <p:cNvPicPr/>
          <p:nvPr/>
        </p:nvPicPr>
        <p:blipFill>
          <a:blip r:embed="rId5">
            <a:extLst/>
          </a:blip>
          <a:stretch>
            <a:fillRect/>
          </a:stretch>
        </p:blipFill>
        <p:spPr>
          <a:xfrm>
            <a:off x="1819275" y="4884737"/>
            <a:ext cx="7324726" cy="419101"/>
          </a:xfrm>
          <a:prstGeom prst="rect">
            <a:avLst/>
          </a:prstGeom>
          <a:ln w="12700">
            <a:miter lim="400000"/>
          </a:ln>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Shape 168"/>
          <p:cNvSpPr/>
          <p:nvPr>
            <p:ph type="title"/>
          </p:nvPr>
        </p:nvSpPr>
        <p:spPr>
          <a:prstGeom prst="rect">
            <a:avLst/>
          </a:prstGeom>
        </p:spPr>
        <p:txBody>
          <a:bodyPr/>
          <a:lstStyle/>
          <a:p>
            <a:pPr lvl="0">
              <a:defRPr sz="1800">
                <a:uFillTx/>
              </a:defRPr>
            </a:pPr>
            <a:r>
              <a:rPr sz="1200">
                <a:uFill>
                  <a:solidFill/>
                </a:uFill>
              </a:rPr>
              <a:t>Vocabulary</a:t>
            </a:r>
          </a:p>
        </p:txBody>
      </p:sp>
      <p:pic>
        <p:nvPicPr>
          <p:cNvPr id="169" name="New Vocab.png"/>
          <p:cNvPicPr/>
          <p:nvPr/>
        </p:nvPicPr>
        <p:blipFill>
          <a:blip r:embed="rId2">
            <a:extLst/>
          </a:blip>
          <a:stretch>
            <a:fillRect/>
          </a:stretch>
        </p:blipFill>
        <p:spPr>
          <a:xfrm>
            <a:off x="711200" y="742950"/>
            <a:ext cx="4241801" cy="895351"/>
          </a:xfrm>
          <a:prstGeom prst="rect">
            <a:avLst/>
          </a:prstGeom>
          <a:ln w="12700">
            <a:miter lim="400000"/>
          </a:ln>
        </p:spPr>
      </p:pic>
      <p:sp>
        <p:nvSpPr>
          <p:cNvPr id="170" name="Shape 170"/>
          <p:cNvSpPr/>
          <p:nvPr/>
        </p:nvSpPr>
        <p:spPr>
          <a:xfrm>
            <a:off x="812800" y="1828800"/>
            <a:ext cx="7632700" cy="4963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6715" indent="-346075">
              <a:lnSpc>
                <a:spcPct val="90000"/>
              </a:lnSpc>
              <a:spcBef>
                <a:spcPts val="900"/>
              </a:spcBef>
              <a:buClr>
                <a:srgbClr val="000000"/>
              </a:buClr>
              <a:buSzPct val="100000"/>
              <a:buFont typeface="Arial"/>
              <a:buChar char="•"/>
              <a:defRPr sz="2800"/>
            </a:lvl1pPr>
          </a:lstStyle>
          <a:p>
            <a:pPr lvl="0">
              <a:defRPr sz="1800">
                <a:uFillTx/>
              </a:defRPr>
            </a:pPr>
            <a:r>
              <a:rPr sz="2800">
                <a:uFill>
                  <a:solidFill/>
                </a:uFill>
              </a:rPr>
              <a:t>formula</a:t>
            </a:r>
          </a:p>
        </p:txBody>
      </p:sp>
      <p:sp>
        <p:nvSpPr>
          <p:cNvPr id="171" name="Shape 171"/>
          <p:cNvSpPr/>
          <p:nvPr/>
        </p:nvSpPr>
        <p:spPr>
          <a:xfrm>
            <a:off x="812800" y="2466975"/>
            <a:ext cx="7632700" cy="147405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6715" indent="-346075">
              <a:lnSpc>
                <a:spcPct val="90000"/>
              </a:lnSpc>
              <a:spcBef>
                <a:spcPts val="900"/>
              </a:spcBef>
              <a:buClr>
                <a:srgbClr val="000000"/>
              </a:buClr>
              <a:buSzPct val="100000"/>
              <a:buFont typeface="Arial"/>
              <a:buChar char="•"/>
              <a:defRPr>
                <a:uFillTx/>
              </a:defRPr>
            </a:pPr>
            <a:r>
              <a:rPr sz="2800">
                <a:uFill>
                  <a:solidFill/>
                </a:uFill>
              </a:rPr>
              <a:t>literal equation</a:t>
            </a:r>
            <a:endParaRPr sz="2800">
              <a:uFill>
                <a:solidFill/>
              </a:uFill>
            </a:endParaRPr>
          </a:p>
          <a:p>
            <a:pPr lvl="0" marL="386715" indent="-346075">
              <a:lnSpc>
                <a:spcPct val="90000"/>
              </a:lnSpc>
              <a:spcBef>
                <a:spcPts val="900"/>
              </a:spcBef>
              <a:buClr>
                <a:srgbClr val="000000"/>
              </a:buClr>
              <a:buSzPct val="100000"/>
              <a:buFont typeface="Arial"/>
              <a:buChar char="•"/>
              <a:defRPr>
                <a:uFillTx/>
              </a:defRPr>
            </a:pPr>
            <a:r>
              <a:rPr sz="2800">
                <a:uFill>
                  <a:solidFill/>
                </a:uFill>
              </a:rPr>
              <a:t>perimeter</a:t>
            </a:r>
            <a:endParaRPr sz="2800">
              <a:uFill>
                <a:solidFill/>
              </a:uFill>
            </a:endParaRPr>
          </a:p>
          <a:p>
            <a:pPr lvl="0" marL="386715" indent="-346075">
              <a:lnSpc>
                <a:spcPct val="90000"/>
              </a:lnSpc>
              <a:spcBef>
                <a:spcPts val="900"/>
              </a:spcBef>
              <a:buClr>
                <a:srgbClr val="000000"/>
              </a:buClr>
              <a:buSzPct val="100000"/>
              <a:buFont typeface="Arial"/>
              <a:buChar char="•"/>
              <a:defRPr>
                <a:uFillTx/>
              </a:defRPr>
            </a:pPr>
            <a:r>
              <a:rPr sz="2800">
                <a:uFill>
                  <a:solidFill/>
                </a:uFill>
              </a:rPr>
              <a:t>area</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69"/>
                                        </p:tgtEl>
                                        <p:attrNameLst>
                                          <p:attrName>style.visibility</p:attrName>
                                        </p:attrNameLst>
                                      </p:cBhvr>
                                      <p:to>
                                        <p:strVal val="visible"/>
                                      </p:to>
                                    </p:set>
                                    <p:animEffect filter="wipe(left)" transition="in">
                                      <p:cBhvr>
                                        <p:cTn id="7" dur="500"/>
                                        <p:tgtEl>
                                          <p:spTgt spid="169"/>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70"/>
                                        </p:tgtEl>
                                        <p:attrNameLst>
                                          <p:attrName>style.visibility</p:attrName>
                                        </p:attrNameLst>
                                      </p:cBhvr>
                                      <p:to>
                                        <p:strVal val="visible"/>
                                      </p:to>
                                    </p:set>
                                    <p:animEffect filter="wipe(left)" transition="in">
                                      <p:cBhvr>
                                        <p:cTn id="11" dur="500"/>
                                        <p:tgtEl>
                                          <p:spTgt spid="170"/>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8" presetID="22" grpId="3" fill="hold">
                                  <p:stCondLst>
                                    <p:cond delay="0"/>
                                  </p:stCondLst>
                                  <p:iterate type="el" backwards="0">
                                    <p:tmAbs val="0"/>
                                  </p:iterate>
                                  <p:childTnLst>
                                    <p:set>
                                      <p:cBhvr>
                                        <p:cTn id="15" fill="hold"/>
                                        <p:tgtEl>
                                          <p:spTgt spid="171">
                                            <p:bg/>
                                          </p:spTgt>
                                        </p:tgtEl>
                                        <p:attrNameLst>
                                          <p:attrName>style.visibility</p:attrName>
                                        </p:attrNameLst>
                                      </p:cBhvr>
                                      <p:to>
                                        <p:strVal val="visible"/>
                                      </p:to>
                                    </p:set>
                                    <p:animEffect filter="wipe(left)" transition="in">
                                      <p:cBhvr>
                                        <p:cTn id="16" dur="500"/>
                                        <p:tgtEl>
                                          <p:spTgt spid="171">
                                            <p:bg/>
                                          </p:spTgt>
                                        </p:tgtEl>
                                      </p:cBhvr>
                                    </p:animEffect>
                                  </p:childTnLst>
                                </p:cTn>
                              </p:par>
                              <p:par>
                                <p:cTn id="17" presetClass="entr" presetSubtype="8" presetID="22" grpId="3" fill="hold">
                                  <p:stCondLst>
                                    <p:cond delay="0"/>
                                  </p:stCondLst>
                                  <p:iterate type="el" backwards="0">
                                    <p:tmAbs val="0"/>
                                  </p:iterate>
                                  <p:childTnLst>
                                    <p:set>
                                      <p:cBhvr>
                                        <p:cTn id="18" fill="hold"/>
                                        <p:tgtEl>
                                          <p:spTgt spid="171">
                                            <p:txEl>
                                              <p:pRg st="0" end="0"/>
                                            </p:txEl>
                                          </p:spTgt>
                                        </p:tgtEl>
                                        <p:attrNameLst>
                                          <p:attrName>style.visibility</p:attrName>
                                        </p:attrNameLst>
                                      </p:cBhvr>
                                      <p:to>
                                        <p:strVal val="visible"/>
                                      </p:to>
                                    </p:set>
                                    <p:animEffect filter="wipe(left)" transition="in">
                                      <p:cBhvr>
                                        <p:cTn id="19" dur="500"/>
                                        <p:tgtEl>
                                          <p:spTgt spid="17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8" presetID="22" grpId="3" fill="hold">
                                  <p:stCondLst>
                                    <p:cond delay="0"/>
                                  </p:stCondLst>
                                  <p:iterate type="el" backwards="0">
                                    <p:tmAbs val="0"/>
                                  </p:iterate>
                                  <p:childTnLst>
                                    <p:set>
                                      <p:cBhvr>
                                        <p:cTn id="23" fill="hold"/>
                                        <p:tgtEl>
                                          <p:spTgt spid="171">
                                            <p:txEl>
                                              <p:pRg st="1" end="1"/>
                                            </p:txEl>
                                          </p:spTgt>
                                        </p:tgtEl>
                                        <p:attrNameLst>
                                          <p:attrName>style.visibility</p:attrName>
                                        </p:attrNameLst>
                                      </p:cBhvr>
                                      <p:to>
                                        <p:strVal val="visible"/>
                                      </p:to>
                                    </p:set>
                                    <p:animEffect filter="wipe(left)" transition="in">
                                      <p:cBhvr>
                                        <p:cTn id="24" dur="500"/>
                                        <p:tgtEl>
                                          <p:spTgt spid="171">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8" presetID="22" grpId="3" fill="hold">
                                  <p:stCondLst>
                                    <p:cond delay="0"/>
                                  </p:stCondLst>
                                  <p:iterate type="el" backwards="0">
                                    <p:tmAbs val="0"/>
                                  </p:iterate>
                                  <p:childTnLst>
                                    <p:set>
                                      <p:cBhvr>
                                        <p:cTn id="28" fill="hold"/>
                                        <p:tgtEl>
                                          <p:spTgt spid="171">
                                            <p:txEl>
                                              <p:pRg st="2" end="2"/>
                                            </p:txEl>
                                          </p:spTgt>
                                        </p:tgtEl>
                                        <p:attrNameLst>
                                          <p:attrName>style.visibility</p:attrName>
                                        </p:attrNameLst>
                                      </p:cBhvr>
                                      <p:to>
                                        <p:strVal val="visible"/>
                                      </p:to>
                                    </p:set>
                                    <p:animEffect filter="wipe(left)" transition="in">
                                      <p:cBhvr>
                                        <p:cTn id="29" dur="500"/>
                                        <p:tgtEl>
                                          <p:spTgt spid="171">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9" grpId="1"/>
      <p:bldP build="whole" bldLvl="1" animBg="1" rev="0" advAuto="0" spid="170" grpId="2"/>
      <p:bldP build="p" bldLvl="5" animBg="1" rev="0" advAuto="0" spid="171" grpId="3"/>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Shape 173"/>
          <p:cNvSpPr/>
          <p:nvPr>
            <p:ph type="title"/>
          </p:nvPr>
        </p:nvSpPr>
        <p:spPr>
          <a:prstGeom prst="rect">
            <a:avLst/>
          </a:prstGeom>
        </p:spPr>
        <p:txBody>
          <a:bodyPr/>
          <a:lstStyle/>
          <a:p>
            <a:pPr lvl="0">
              <a:defRPr sz="1800">
                <a:uFillTx/>
              </a:defRPr>
            </a:pPr>
            <a:r>
              <a:rPr sz="1200">
                <a:uFill>
                  <a:solidFill/>
                </a:uFill>
              </a:rPr>
              <a:t>Concept A</a:t>
            </a:r>
          </a:p>
        </p:txBody>
      </p:sp>
      <p:pic>
        <p:nvPicPr>
          <p:cNvPr id="174" name="PALG-CH5-221-KC_A.jpg"/>
          <p:cNvPicPr/>
          <p:nvPr/>
        </p:nvPicPr>
        <p:blipFill>
          <a:blip r:embed="rId2">
            <a:extLst/>
          </a:blip>
          <a:stretch>
            <a:fillRect/>
          </a:stretch>
        </p:blipFill>
        <p:spPr>
          <a:xfrm>
            <a:off x="438150" y="1219200"/>
            <a:ext cx="8239125" cy="4835526"/>
          </a:xfrm>
          <a:prstGeom prst="rect">
            <a:avLst/>
          </a:prstGeom>
          <a:ln w="12700">
            <a:miter lim="400000"/>
          </a:ln>
        </p:spPr>
      </p:pic>
    </p:spTree>
  </p:cSld>
  <p:clrMapOvr>
    <a:masterClrMapping/>
  </p:clrMapOvr>
  <p:transition spd="fast" advClick="1">
    <p:wipe dir="r"/>
  </p:transition>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Shape 176"/>
          <p:cNvSpPr/>
          <p:nvPr>
            <p:ph type="title"/>
          </p:nvPr>
        </p:nvSpPr>
        <p:spPr>
          <a:prstGeom prst="rect">
            <a:avLst/>
          </a:prstGeom>
        </p:spPr>
        <p:txBody>
          <a:bodyPr/>
          <a:lstStyle/>
          <a:p>
            <a:pPr lvl="0">
              <a:defRPr sz="1800">
                <a:uFillTx/>
              </a:defRPr>
            </a:pPr>
            <a:r>
              <a:rPr sz="1200">
                <a:uFill>
                  <a:solidFill/>
                </a:uFill>
              </a:rPr>
              <a:t>Example 1</a:t>
            </a:r>
          </a:p>
        </p:txBody>
      </p:sp>
      <p:sp>
        <p:nvSpPr>
          <p:cNvPr id="177" name="Shape 177"/>
          <p:cNvSpPr/>
          <p:nvPr/>
        </p:nvSpPr>
        <p:spPr>
          <a:xfrm>
            <a:off x="2628900" y="771525"/>
            <a:ext cx="5994401"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Find the Perimeter </a:t>
            </a:r>
          </a:p>
        </p:txBody>
      </p:sp>
      <p:sp>
        <p:nvSpPr>
          <p:cNvPr id="178" name="Shape 178"/>
          <p:cNvSpPr/>
          <p:nvPr>
            <p:ph type="body" idx="4294967295"/>
          </p:nvPr>
        </p:nvSpPr>
        <p:spPr>
          <a:xfrm>
            <a:off x="533400" y="1500187"/>
            <a:ext cx="8229600" cy="2293938"/>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buClr>
                <a:srgbClr val="000000"/>
              </a:buClr>
              <a:buSzTx/>
              <a:buFont typeface="Arial"/>
              <a:buNone/>
              <a:defRPr sz="1800">
                <a:uFillTx/>
              </a:defRPr>
            </a:pPr>
            <a:r>
              <a:rPr b="1" sz="3200">
                <a:uFill>
                  <a:solidFill/>
                </a:uFill>
              </a:rPr>
              <a:t>	</a:t>
            </a:r>
            <a:r>
              <a:rPr b="1" sz="2400">
                <a:solidFill>
                  <a:srgbClr val="0068AD"/>
                </a:solidFill>
                <a:uFill>
                  <a:solidFill>
                    <a:srgbClr val="0068AD"/>
                  </a:solidFill>
                </a:uFill>
              </a:rPr>
              <a:t>Find the perimeter of the triangle.</a:t>
            </a:r>
          </a:p>
        </p:txBody>
      </p:sp>
      <p:sp>
        <p:nvSpPr>
          <p:cNvPr id="179" name="Shape 179"/>
          <p:cNvSpPr/>
          <p:nvPr/>
        </p:nvSpPr>
        <p:spPr>
          <a:xfrm>
            <a:off x="881062" y="3192462"/>
            <a:ext cx="8051801" cy="194473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800"/>
              </a:spcBef>
              <a:buClr>
                <a:srgbClr val="FFFFFF"/>
              </a:buClr>
              <a:buFont typeface="Arial"/>
              <a:tabLst>
                <a:tab pos="1244600" algn="r"/>
                <a:tab pos="1358900" algn="l"/>
                <a:tab pos="1587500" algn="l"/>
                <a:tab pos="4038600" algn="l"/>
                <a:tab pos="4610100" algn="l"/>
              </a:tabLst>
              <a:defRPr>
                <a:uFillTx/>
              </a:defRPr>
            </a:pPr>
            <a:r>
              <a:rPr sz="2400">
                <a:uFill>
                  <a:solidFill/>
                </a:uFill>
              </a:rPr>
              <a:t>	 </a:t>
            </a:r>
            <a:r>
              <a:rPr i="1" sz="2400">
                <a:uFill>
                  <a:solidFill/>
                </a:uFill>
              </a:rPr>
              <a:t>P</a:t>
            </a:r>
            <a:r>
              <a:rPr sz="2400">
                <a:solidFill>
                  <a:srgbClr val="E9332C"/>
                </a:solidFill>
                <a:uFill>
                  <a:solidFill>
                    <a:srgbClr val="E9332C"/>
                  </a:solidFill>
                </a:uFill>
              </a:rPr>
              <a:t>	</a:t>
            </a:r>
            <a:r>
              <a:rPr sz="2400">
                <a:uFill>
                  <a:solidFill/>
                </a:uFill>
              </a:rPr>
              <a:t>= </a:t>
            </a:r>
            <a:r>
              <a:rPr i="1" sz="2400">
                <a:solidFill>
                  <a:srgbClr val="E9332C"/>
                </a:solidFill>
                <a:uFill>
                  <a:solidFill>
                    <a:srgbClr val="E9332C"/>
                  </a:solidFill>
                </a:uFill>
              </a:rPr>
              <a:t>a</a:t>
            </a:r>
            <a:r>
              <a:rPr sz="2400">
                <a:uFill>
                  <a:solidFill/>
                </a:uFill>
              </a:rPr>
              <a:t> + </a:t>
            </a:r>
            <a:r>
              <a:rPr i="1" sz="2400">
                <a:solidFill>
                  <a:srgbClr val="3DA779"/>
                </a:solidFill>
                <a:uFill>
                  <a:solidFill>
                    <a:srgbClr val="3DA779"/>
                  </a:solidFill>
                </a:uFill>
              </a:rPr>
              <a:t>b</a:t>
            </a:r>
            <a:r>
              <a:rPr i="1" sz="2400">
                <a:uFill>
                  <a:solidFill/>
                </a:uFill>
              </a:rPr>
              <a:t> </a:t>
            </a:r>
            <a:r>
              <a:rPr sz="2400">
                <a:uFill>
                  <a:solidFill/>
                </a:uFill>
              </a:rPr>
              <a:t>+</a:t>
            </a:r>
            <a:r>
              <a:rPr i="1" sz="2400">
                <a:uFill>
                  <a:solidFill/>
                </a:uFill>
              </a:rPr>
              <a:t> </a:t>
            </a:r>
            <a:r>
              <a:rPr i="1" sz="2400">
                <a:solidFill>
                  <a:srgbClr val="00FDFF"/>
                </a:solidFill>
                <a:uFill>
                  <a:solidFill>
                    <a:srgbClr val="00FDFF"/>
                  </a:solidFill>
                </a:uFill>
              </a:rPr>
              <a:t>c </a:t>
            </a:r>
            <a:r>
              <a:rPr sz="2400">
                <a:uFill>
                  <a:solidFill/>
                </a:uFill>
              </a:rPr>
              <a:t>	Write the formula for 					perimeter.</a:t>
            </a:r>
            <a:endParaRPr sz="2400">
              <a:uFill>
                <a:solidFill/>
              </a:uFill>
            </a:endParaRPr>
          </a:p>
          <a:p>
            <a:pPr lvl="0">
              <a:lnSpc>
                <a:spcPct val="90000"/>
              </a:lnSpc>
              <a:spcBef>
                <a:spcPts val="800"/>
              </a:spcBef>
              <a:buClr>
                <a:srgbClr val="FFFFFF"/>
              </a:buClr>
              <a:buFont typeface="Arial"/>
              <a:tabLst>
                <a:tab pos="1244600" algn="r"/>
                <a:tab pos="1358900" algn="l"/>
                <a:tab pos="1587500" algn="l"/>
                <a:tab pos="4038600" algn="l"/>
                <a:tab pos="4610100" algn="l"/>
              </a:tabLst>
              <a:defRPr>
                <a:uFillTx/>
              </a:defRPr>
            </a:pPr>
            <a:r>
              <a:rPr i="1" sz="2400">
                <a:uFill>
                  <a:solidFill/>
                </a:uFill>
              </a:rPr>
              <a:t>	</a:t>
            </a:r>
            <a:r>
              <a:rPr i="1" sz="2400">
                <a:uFill>
                  <a:solidFill/>
                </a:uFill>
              </a:rPr>
              <a:t>P</a:t>
            </a:r>
            <a:r>
              <a:rPr i="1" sz="2400">
                <a:uFill>
                  <a:solidFill/>
                </a:uFill>
              </a:rPr>
              <a:t>	</a:t>
            </a:r>
            <a:r>
              <a:rPr sz="2400">
                <a:uFill>
                  <a:solidFill/>
                </a:uFill>
              </a:rPr>
              <a:t>= </a:t>
            </a:r>
            <a:r>
              <a:rPr sz="2400">
                <a:solidFill>
                  <a:srgbClr val="E9332C"/>
                </a:solidFill>
                <a:uFill>
                  <a:solidFill>
                    <a:srgbClr val="E9332C"/>
                  </a:solidFill>
                </a:uFill>
              </a:rPr>
              <a:t>24</a:t>
            </a:r>
            <a:r>
              <a:rPr sz="2400">
                <a:uFill>
                  <a:solidFill/>
                </a:uFill>
              </a:rPr>
              <a:t> + </a:t>
            </a:r>
            <a:r>
              <a:rPr sz="2400">
                <a:solidFill>
                  <a:srgbClr val="3DA779"/>
                </a:solidFill>
                <a:uFill>
                  <a:solidFill>
                    <a:srgbClr val="3DA779"/>
                  </a:solidFill>
                </a:uFill>
              </a:rPr>
              <a:t>34</a:t>
            </a:r>
            <a:r>
              <a:rPr sz="2400">
                <a:uFill>
                  <a:solidFill/>
                </a:uFill>
              </a:rPr>
              <a:t> + </a:t>
            </a:r>
            <a:r>
              <a:rPr sz="2400">
                <a:solidFill>
                  <a:srgbClr val="00FDFF"/>
                </a:solidFill>
                <a:uFill>
                  <a:solidFill>
                    <a:srgbClr val="00FDFF"/>
                  </a:solidFill>
                </a:uFill>
              </a:rPr>
              <a:t>18</a:t>
            </a:r>
            <a:r>
              <a:rPr sz="2400">
                <a:uFill>
                  <a:solidFill/>
                </a:uFill>
              </a:rPr>
              <a:t> 	Replace </a:t>
            </a:r>
            <a:r>
              <a:rPr i="1" sz="2400">
                <a:uFill>
                  <a:solidFill/>
                </a:uFill>
              </a:rPr>
              <a:t>a</a:t>
            </a:r>
            <a:r>
              <a:rPr sz="2400">
                <a:uFill>
                  <a:solidFill/>
                </a:uFill>
              </a:rPr>
              <a:t> with 24, </a:t>
            </a:r>
            <a:r>
              <a:rPr i="1" sz="2400">
                <a:uFill>
                  <a:solidFill/>
                </a:uFill>
              </a:rPr>
              <a:t>b </a:t>
            </a:r>
            <a:r>
              <a:rPr sz="2400">
                <a:uFill>
                  <a:solidFill/>
                </a:uFill>
              </a:rPr>
              <a:t>with 				34, and </a:t>
            </a:r>
            <a:r>
              <a:rPr i="1" sz="2400">
                <a:uFill>
                  <a:solidFill/>
                </a:uFill>
              </a:rPr>
              <a:t>c</a:t>
            </a:r>
            <a:r>
              <a:rPr sz="2400">
                <a:uFill>
                  <a:solidFill/>
                </a:uFill>
              </a:rPr>
              <a:t> with 18.</a:t>
            </a:r>
            <a:endParaRPr sz="2400">
              <a:uFill>
                <a:solidFill/>
              </a:uFill>
            </a:endParaRPr>
          </a:p>
          <a:p>
            <a:pPr lvl="0">
              <a:lnSpc>
                <a:spcPct val="90000"/>
              </a:lnSpc>
              <a:spcBef>
                <a:spcPts val="800"/>
              </a:spcBef>
              <a:buClr>
                <a:srgbClr val="FFFFFF"/>
              </a:buClr>
              <a:buFont typeface="Arial"/>
              <a:tabLst>
                <a:tab pos="1244600" algn="r"/>
                <a:tab pos="1358900" algn="l"/>
                <a:tab pos="1587500" algn="l"/>
                <a:tab pos="4038600" algn="l"/>
                <a:tab pos="4610100" algn="l"/>
              </a:tabLst>
              <a:defRPr>
                <a:uFillTx/>
              </a:defRPr>
            </a:pPr>
            <a:r>
              <a:rPr sz="2400">
                <a:uFill>
                  <a:solidFill/>
                </a:uFill>
              </a:rPr>
              <a:t>	 </a:t>
            </a:r>
            <a:r>
              <a:rPr i="1" sz="2400">
                <a:uFill>
                  <a:solidFill/>
                </a:uFill>
              </a:rPr>
              <a:t>P	</a:t>
            </a:r>
            <a:r>
              <a:rPr sz="2400">
                <a:uFill>
                  <a:solidFill/>
                </a:uFill>
              </a:rPr>
              <a:t>= 76 cm 	Simplify.</a:t>
            </a:r>
          </a:p>
        </p:txBody>
      </p:sp>
      <p:sp>
        <p:nvSpPr>
          <p:cNvPr id="180" name="Shape 180"/>
          <p:cNvSpPr/>
          <p:nvPr/>
        </p:nvSpPr>
        <p:spPr>
          <a:xfrm>
            <a:off x="533400" y="5638800"/>
            <a:ext cx="79375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1755139" indent="-1370012">
              <a:spcBef>
                <a:spcPts val="500"/>
              </a:spcBef>
              <a:buClr>
                <a:srgbClr val="FFFFFF"/>
              </a:buClr>
              <a:buFont typeface="Arial"/>
              <a:defRPr>
                <a:uFillTx/>
              </a:defRPr>
            </a:pPr>
            <a:r>
              <a:rPr b="1" sz="2400">
                <a:solidFill>
                  <a:srgbClr val="0068AD"/>
                </a:solidFill>
                <a:uFill>
                  <a:solidFill>
                    <a:srgbClr val="0068AD"/>
                  </a:solidFill>
                </a:uFill>
              </a:rPr>
              <a:t>Answer:</a:t>
            </a:r>
            <a:r>
              <a:rPr sz="2400">
                <a:solidFill>
                  <a:srgbClr val="E9332C"/>
                </a:solidFill>
                <a:uFill>
                  <a:solidFill>
                    <a:srgbClr val="E9332C"/>
                  </a:solidFill>
                </a:uFill>
              </a:rPr>
              <a:t> 	76 cm</a:t>
            </a:r>
          </a:p>
        </p:txBody>
      </p:sp>
      <p:pic>
        <p:nvPicPr>
          <p:cNvPr id="181" name="PALG05-01-01.jpg"/>
          <p:cNvPicPr/>
          <p:nvPr/>
        </p:nvPicPr>
        <p:blipFill>
          <a:blip r:embed="rId2">
            <a:extLst/>
          </a:blip>
          <a:stretch>
            <a:fillRect/>
          </a:stretch>
        </p:blipFill>
        <p:spPr>
          <a:xfrm>
            <a:off x="6248400" y="1219200"/>
            <a:ext cx="1776413" cy="1828801"/>
          </a:xfrm>
          <a:prstGeom prst="rect">
            <a:avLst/>
          </a:prstGeom>
          <a:ln w="12700">
            <a:miter lim="400000"/>
          </a:ln>
        </p:spPr>
      </p:pic>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78">
                                            <p:bg/>
                                          </p:spTgt>
                                        </p:tgtEl>
                                        <p:attrNameLst>
                                          <p:attrName>style.visibility</p:attrName>
                                        </p:attrNameLst>
                                      </p:cBhvr>
                                      <p:to>
                                        <p:strVal val="visible"/>
                                      </p:to>
                                    </p:set>
                                    <p:animEffect filter="wipe(left)" transition="in">
                                      <p:cBhvr>
                                        <p:cTn id="7" dur="500"/>
                                        <p:tgtEl>
                                          <p:spTgt spid="178">
                                            <p:bg/>
                                          </p:spTgt>
                                        </p:tgtEl>
                                      </p:cBhvr>
                                    </p:animEffect>
                                  </p:childTnLst>
                                </p:cTn>
                              </p:par>
                              <p:par>
                                <p:cTn id="8" presetClass="entr" presetSubtype="8" presetID="22" grpId="1" fill="hold">
                                  <p:stCondLst>
                                    <p:cond delay="0"/>
                                  </p:stCondLst>
                                  <p:iterate type="el" backwards="0">
                                    <p:tmAbs val="0"/>
                                  </p:iterate>
                                  <p:childTnLst>
                                    <p:set>
                                      <p:cBhvr>
                                        <p:cTn id="9" fill="hold"/>
                                        <p:tgtEl>
                                          <p:spTgt spid="178">
                                            <p:txEl>
                                              <p:pRg st="0" end="0"/>
                                            </p:txEl>
                                          </p:spTgt>
                                        </p:tgtEl>
                                        <p:attrNameLst>
                                          <p:attrName>style.visibility</p:attrName>
                                        </p:attrNameLst>
                                      </p:cBhvr>
                                      <p:to>
                                        <p:strVal val="visible"/>
                                      </p:to>
                                    </p:set>
                                    <p:animEffect filter="wipe(left)" transition="in">
                                      <p:cBhvr>
                                        <p:cTn id="10" dur="500"/>
                                        <p:tgtEl>
                                          <p:spTgt spid="178">
                                            <p:txEl>
                                              <p:pRg st="0" end="0"/>
                                            </p:txEl>
                                          </p:spTgt>
                                        </p:tgtEl>
                                      </p:cBhvr>
                                    </p:animEffect>
                                  </p:childTnLst>
                                </p:cTn>
                              </p:par>
                            </p:childTnLst>
                          </p:cTn>
                        </p:par>
                        <p:par>
                          <p:cTn id="11" fill="hold">
                            <p:stCondLst>
                              <p:cond delay="500"/>
                            </p:stCondLst>
                            <p:childTnLst>
                              <p:par>
                                <p:cTn id="12" nodeType="afterEffect" presetClass="entr" presetSubtype="8" presetID="22" grpId="2" fill="hold">
                                  <p:stCondLst>
                                    <p:cond delay="0"/>
                                  </p:stCondLst>
                                  <p:iterate type="el" backwards="0">
                                    <p:tmAbs val="0"/>
                                  </p:iterate>
                                  <p:childTnLst>
                                    <p:set>
                                      <p:cBhvr>
                                        <p:cTn id="13" fill="hold"/>
                                        <p:tgtEl>
                                          <p:spTgt spid="181"/>
                                        </p:tgtEl>
                                        <p:attrNameLst>
                                          <p:attrName>style.visibility</p:attrName>
                                        </p:attrNameLst>
                                      </p:cBhvr>
                                      <p:to>
                                        <p:strVal val="visible"/>
                                      </p:to>
                                    </p:set>
                                    <p:animEffect filter="wipe(left)" transition="in">
                                      <p:cBhvr>
                                        <p:cTn id="14" dur="500"/>
                                        <p:tgtEl>
                                          <p:spTgt spid="181"/>
                                        </p:tgtEl>
                                      </p:cBhvr>
                                    </p:animEffec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8" presetID="22" grpId="3" fill="hold">
                                  <p:stCondLst>
                                    <p:cond delay="0"/>
                                  </p:stCondLst>
                                  <p:iterate type="el" backwards="0">
                                    <p:tmAbs val="0"/>
                                  </p:iterate>
                                  <p:childTnLst>
                                    <p:set>
                                      <p:cBhvr>
                                        <p:cTn id="18" fill="hold"/>
                                        <p:tgtEl>
                                          <p:spTgt spid="179">
                                            <p:bg/>
                                          </p:spTgt>
                                        </p:tgtEl>
                                        <p:attrNameLst>
                                          <p:attrName>style.visibility</p:attrName>
                                        </p:attrNameLst>
                                      </p:cBhvr>
                                      <p:to>
                                        <p:strVal val="visible"/>
                                      </p:to>
                                    </p:set>
                                    <p:animEffect filter="wipe(left)" transition="in">
                                      <p:cBhvr>
                                        <p:cTn id="19" dur="500"/>
                                        <p:tgtEl>
                                          <p:spTgt spid="179">
                                            <p:bg/>
                                          </p:spTgt>
                                        </p:tgtEl>
                                      </p:cBhvr>
                                    </p:animEffect>
                                  </p:childTnLst>
                                </p:cTn>
                              </p:par>
                              <p:par>
                                <p:cTn id="20" presetClass="entr" presetSubtype="8" presetID="22" grpId="3" fill="hold">
                                  <p:stCondLst>
                                    <p:cond delay="0"/>
                                  </p:stCondLst>
                                  <p:iterate type="el" backwards="0">
                                    <p:tmAbs val="0"/>
                                  </p:iterate>
                                  <p:childTnLst>
                                    <p:set>
                                      <p:cBhvr>
                                        <p:cTn id="21" fill="hold"/>
                                        <p:tgtEl>
                                          <p:spTgt spid="179">
                                            <p:txEl>
                                              <p:pRg st="0" end="0"/>
                                            </p:txEl>
                                          </p:spTgt>
                                        </p:tgtEl>
                                        <p:attrNameLst>
                                          <p:attrName>style.visibility</p:attrName>
                                        </p:attrNameLst>
                                      </p:cBhvr>
                                      <p:to>
                                        <p:strVal val="visible"/>
                                      </p:to>
                                    </p:set>
                                    <p:animEffect filter="wipe(left)" transition="in">
                                      <p:cBhvr>
                                        <p:cTn id="22" dur="500"/>
                                        <p:tgtEl>
                                          <p:spTgt spid="17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8" presetID="22" grpId="3" fill="hold">
                                  <p:stCondLst>
                                    <p:cond delay="0"/>
                                  </p:stCondLst>
                                  <p:iterate type="el" backwards="0">
                                    <p:tmAbs val="0"/>
                                  </p:iterate>
                                  <p:childTnLst>
                                    <p:set>
                                      <p:cBhvr>
                                        <p:cTn id="26" fill="hold"/>
                                        <p:tgtEl>
                                          <p:spTgt spid="179">
                                            <p:txEl>
                                              <p:pRg st="1" end="1"/>
                                            </p:txEl>
                                          </p:spTgt>
                                        </p:tgtEl>
                                        <p:attrNameLst>
                                          <p:attrName>style.visibility</p:attrName>
                                        </p:attrNameLst>
                                      </p:cBhvr>
                                      <p:to>
                                        <p:strVal val="visible"/>
                                      </p:to>
                                    </p:set>
                                    <p:animEffect filter="wipe(left)" transition="in">
                                      <p:cBhvr>
                                        <p:cTn id="27" dur="500"/>
                                        <p:tgtEl>
                                          <p:spTgt spid="17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8" presetID="22" grpId="3" fill="hold">
                                  <p:stCondLst>
                                    <p:cond delay="0"/>
                                  </p:stCondLst>
                                  <p:iterate type="el" backwards="0">
                                    <p:tmAbs val="0"/>
                                  </p:iterate>
                                  <p:childTnLst>
                                    <p:set>
                                      <p:cBhvr>
                                        <p:cTn id="31" fill="hold"/>
                                        <p:tgtEl>
                                          <p:spTgt spid="179">
                                            <p:txEl>
                                              <p:pRg st="2" end="2"/>
                                            </p:txEl>
                                          </p:spTgt>
                                        </p:tgtEl>
                                        <p:attrNameLst>
                                          <p:attrName>style.visibility</p:attrName>
                                        </p:attrNameLst>
                                      </p:cBhvr>
                                      <p:to>
                                        <p:strVal val="visible"/>
                                      </p:to>
                                    </p:set>
                                    <p:animEffect filter="wipe(left)" transition="in">
                                      <p:cBhvr>
                                        <p:cTn id="32" dur="500"/>
                                        <p:tgtEl>
                                          <p:spTgt spid="17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8" presetID="22" grpId="4" fill="hold">
                                  <p:stCondLst>
                                    <p:cond delay="0"/>
                                  </p:stCondLst>
                                  <p:iterate type="el" backwards="0">
                                    <p:tmAbs val="0"/>
                                  </p:iterate>
                                  <p:childTnLst>
                                    <p:set>
                                      <p:cBhvr>
                                        <p:cTn id="36" fill="hold"/>
                                        <p:tgtEl>
                                          <p:spTgt spid="180"/>
                                        </p:tgtEl>
                                        <p:attrNameLst>
                                          <p:attrName>style.visibility</p:attrName>
                                        </p:attrNameLst>
                                      </p:cBhvr>
                                      <p:to>
                                        <p:strVal val="visible"/>
                                      </p:to>
                                    </p:set>
                                    <p:animEffect filter="wipe(left)" transition="in">
                                      <p:cBhvr>
                                        <p:cTn id="37" dur="5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78" grpId="1"/>
      <p:bldP build="whole" bldLvl="1" animBg="1" rev="0" advAuto="0" spid="180" grpId="4"/>
      <p:bldP build="whole" bldLvl="1" animBg="1" rev="0" advAuto="0" spid="181" grpId="2"/>
      <p:bldP build="p" bldLvl="5" animBg="1" rev="0" advAuto="0" spid="179" grpId="3"/>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Shape 183"/>
          <p:cNvSpPr/>
          <p:nvPr>
            <p:ph type="title"/>
          </p:nvPr>
        </p:nvSpPr>
        <p:spPr>
          <a:prstGeom prst="rect">
            <a:avLst/>
          </a:prstGeom>
        </p:spPr>
        <p:txBody>
          <a:bodyPr/>
          <a:lstStyle/>
          <a:p>
            <a:pPr lvl="0">
              <a:defRPr sz="1800">
                <a:uFillTx/>
              </a:defRPr>
            </a:pPr>
            <a:r>
              <a:rPr sz="1200">
                <a:uFill>
                  <a:solidFill/>
                </a:uFill>
              </a:rPr>
              <a:t>Example 1</a:t>
            </a:r>
          </a:p>
        </p:txBody>
      </p:sp>
      <p:sp>
        <p:nvSpPr>
          <p:cNvPr id="184" name="Shape 184"/>
          <p:cNvSpPr/>
          <p:nvPr/>
        </p:nvSpPr>
        <p:spPr>
          <a:xfrm>
            <a:off x="904875" y="2717800"/>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27 in.</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36 in.</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45 in.</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48 in.</a:t>
            </a:r>
          </a:p>
        </p:txBody>
      </p:sp>
      <p:sp>
        <p:nvSpPr>
          <p:cNvPr id="185" name="Shape 185"/>
          <p:cNvSpPr/>
          <p:nvPr/>
        </p:nvSpPr>
        <p:spPr>
          <a:xfrm>
            <a:off x="527050" y="1636712"/>
            <a:ext cx="4978400" cy="774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3540">
              <a:lnSpc>
                <a:spcPct val="90000"/>
              </a:lnSpc>
              <a:buClr>
                <a:srgbClr val="0068AD"/>
              </a:buClr>
              <a:buFont typeface="Arial"/>
              <a:defRPr b="1" sz="2400">
                <a:solidFill>
                  <a:srgbClr val="0068AD"/>
                </a:solidFill>
                <a:uFill>
                  <a:solidFill>
                    <a:srgbClr val="0068AD"/>
                  </a:solidFill>
                </a:uFill>
              </a:defRPr>
            </a:lvl1pPr>
          </a:lstStyle>
          <a:p>
            <a:pPr lvl="0">
              <a:defRPr b="0" sz="1800">
                <a:solidFill>
                  <a:srgbClr val="000000"/>
                </a:solidFill>
                <a:uFillTx/>
              </a:defRPr>
            </a:pPr>
            <a:r>
              <a:rPr b="1" sz="2400">
                <a:solidFill>
                  <a:srgbClr val="0068AD"/>
                </a:solidFill>
                <a:uFill>
                  <a:solidFill>
                    <a:srgbClr val="0068AD"/>
                  </a:solidFill>
                </a:uFill>
              </a:rPr>
              <a:t>What is the perimeter of the triangle?</a:t>
            </a:r>
          </a:p>
        </p:txBody>
      </p:sp>
      <p:sp>
        <p:nvSpPr>
          <p:cNvPr id="186" name="Shape 186"/>
          <p:cNvSpPr/>
          <p:nvPr/>
        </p:nvSpPr>
        <p:spPr>
          <a:xfrm>
            <a:off x="876300" y="3619500"/>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pic>
        <p:nvPicPr>
          <p:cNvPr id="187" name="Check Progress.png"/>
          <p:cNvPicPr/>
          <p:nvPr/>
        </p:nvPicPr>
        <p:blipFill>
          <a:blip r:embed="rId2">
            <a:extLst/>
          </a:blip>
          <a:stretch>
            <a:fillRect/>
          </a:stretch>
        </p:blipFill>
        <p:spPr>
          <a:xfrm>
            <a:off x="2716212" y="712787"/>
            <a:ext cx="2846388" cy="511176"/>
          </a:xfrm>
          <a:prstGeom prst="rect">
            <a:avLst/>
          </a:prstGeom>
          <a:ln w="12700">
            <a:miter lim="400000"/>
          </a:ln>
        </p:spPr>
      </p:pic>
      <p:pic>
        <p:nvPicPr>
          <p:cNvPr id="188" name="CheckPointICON.jpg"/>
          <p:cNvPicPr/>
          <p:nvPr/>
        </p:nvPicPr>
        <p:blipFill>
          <a:blip r:embed="rId3">
            <a:extLst/>
          </a:blip>
          <a:stretch>
            <a:fillRect/>
          </a:stretch>
        </p:blipFill>
        <p:spPr>
          <a:xfrm>
            <a:off x="7467600" y="747712"/>
            <a:ext cx="1222375" cy="376239"/>
          </a:xfrm>
          <a:prstGeom prst="rect">
            <a:avLst/>
          </a:prstGeom>
          <a:ln w="12700">
            <a:miter lim="400000"/>
          </a:ln>
        </p:spPr>
      </p:pic>
      <p:pic>
        <p:nvPicPr>
          <p:cNvPr id="189" name="PALG05-01-01a.jpg"/>
          <p:cNvPicPr/>
          <p:nvPr/>
        </p:nvPicPr>
        <p:blipFill>
          <a:blip r:embed="rId4">
            <a:extLst/>
          </a:blip>
          <a:stretch>
            <a:fillRect/>
          </a:stretch>
        </p:blipFill>
        <p:spPr>
          <a:xfrm>
            <a:off x="5867400" y="1447800"/>
            <a:ext cx="2719388" cy="2024063"/>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87"/>
                                        </p:tgtEl>
                                        <p:attrNameLst>
                                          <p:attrName>style.visibility</p:attrName>
                                        </p:attrNameLst>
                                      </p:cBhvr>
                                      <p:to>
                                        <p:strVal val="visible"/>
                                      </p:to>
                                    </p:set>
                                    <p:animEffect filter="wipe(left)" transition="in">
                                      <p:cBhvr>
                                        <p:cTn id="7" dur="500"/>
                                        <p:tgtEl>
                                          <p:spTgt spid="187"/>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188"/>
                                        </p:tgtEl>
                                        <p:attrNameLst>
                                          <p:attrName>style.visibility</p:attrName>
                                        </p:attrNameLst>
                                      </p:cBhvr>
                                      <p:to>
                                        <p:strVal val="visible"/>
                                      </p:to>
                                    </p:set>
                                    <p:animEffect filter="fade" transition="in">
                                      <p:cBhvr>
                                        <p:cTn id="11" dur="500"/>
                                        <p:tgtEl>
                                          <p:spTgt spid="188"/>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85"/>
                                        </p:tgtEl>
                                        <p:attrNameLst>
                                          <p:attrName>style.visibility</p:attrName>
                                        </p:attrNameLst>
                                      </p:cBhvr>
                                      <p:to>
                                        <p:strVal val="visible"/>
                                      </p:to>
                                    </p:set>
                                    <p:animEffect filter="wipe(left)" transition="in">
                                      <p:cBhvr>
                                        <p:cTn id="15" dur="500"/>
                                        <p:tgtEl>
                                          <p:spTgt spid="185"/>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189"/>
                                        </p:tgtEl>
                                        <p:attrNameLst>
                                          <p:attrName>style.visibility</p:attrName>
                                        </p:attrNameLst>
                                      </p:cBhvr>
                                      <p:to>
                                        <p:strVal val="visible"/>
                                      </p:to>
                                    </p:set>
                                    <p:animEffect filter="wipe(left)" transition="in">
                                      <p:cBhvr>
                                        <p:cTn id="19" dur="500"/>
                                        <p:tgtEl>
                                          <p:spTgt spid="189"/>
                                        </p:tgtEl>
                                      </p:cBhvr>
                                    </p:animEffect>
                                  </p:childTnLst>
                                </p:cTn>
                              </p:par>
                            </p:childTnLst>
                          </p:cTn>
                        </p:par>
                        <p:par>
                          <p:cTn id="20" fill="hold">
                            <p:stCondLst>
                              <p:cond delay="2000"/>
                            </p:stCondLst>
                            <p:childTnLst>
                              <p:par>
                                <p:cTn id="21" nodeType="afterEffect" presetClass="entr" presetSubtype="8" presetID="22" grpId="5" fill="hold">
                                  <p:stCondLst>
                                    <p:cond delay="0"/>
                                  </p:stCondLst>
                                  <p:iterate type="el" backwards="0">
                                    <p:tmAbs val="0"/>
                                  </p:iterate>
                                  <p:childTnLst>
                                    <p:set>
                                      <p:cBhvr>
                                        <p:cTn id="22" fill="hold"/>
                                        <p:tgtEl>
                                          <p:spTgt spid="184"/>
                                        </p:tgtEl>
                                        <p:attrNameLst>
                                          <p:attrName>style.visibility</p:attrName>
                                        </p:attrNameLst>
                                      </p:cBhvr>
                                      <p:to>
                                        <p:strVal val="visible"/>
                                      </p:to>
                                    </p:set>
                                    <p:animEffect filter="wipe(left)" transition="in">
                                      <p:cBhvr>
                                        <p:cTn id="23" dur="500"/>
                                        <p:tgtEl>
                                          <p:spTgt spid="184"/>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1" presetID="2" grpId="6" fill="hold">
                                  <p:stCondLst>
                                    <p:cond delay="0"/>
                                  </p:stCondLst>
                                  <p:iterate type="el" backwards="0">
                                    <p:tmAbs val="0"/>
                                  </p:iterate>
                                  <p:childTnLst>
                                    <p:set>
                                      <p:cBhvr>
                                        <p:cTn id="27" fill="hold"/>
                                        <p:tgtEl>
                                          <p:spTgt spid="186"/>
                                        </p:tgtEl>
                                        <p:attrNameLst>
                                          <p:attrName>style.visibility</p:attrName>
                                        </p:attrNameLst>
                                      </p:cBhvr>
                                      <p:to>
                                        <p:strVal val="visible"/>
                                      </p:to>
                                    </p:set>
                                    <p:anim calcmode="lin" valueType="num">
                                      <p:cBhvr>
                                        <p:cTn id="28" dur="1822" fill="hold"/>
                                        <p:tgtEl>
                                          <p:spTgt spid="186"/>
                                        </p:tgtEl>
                                        <p:attrNameLst>
                                          <p:attrName>ppt_x</p:attrName>
                                        </p:attrNameLst>
                                      </p:cBhvr>
                                      <p:tavLst>
                                        <p:tav tm="0">
                                          <p:val>
                                            <p:strVal val="#ppt_x"/>
                                          </p:val>
                                        </p:tav>
                                        <p:tav tm="100000">
                                          <p:val>
                                            <p:strVal val="#ppt_x"/>
                                          </p:val>
                                        </p:tav>
                                      </p:tavLst>
                                    </p:anim>
                                    <p:anim calcmode="lin" valueType="num">
                                      <p:cBhvr>
                                        <p:cTn id="29" dur="1822" fill="hold"/>
                                        <p:tgtEl>
                                          <p:spTgt spid="18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5" grpId="3"/>
      <p:bldP build="whole" bldLvl="1" animBg="1" rev="0" advAuto="0" spid="188" grpId="2"/>
      <p:bldP build="whole" bldLvl="1" animBg="1" rev="0" advAuto="0" spid="189" grpId="4"/>
      <p:bldP build="whole" bldLvl="1" animBg="1" rev="0" advAuto="0" spid="184" grpId="5"/>
      <p:bldP build="whole" bldLvl="1" animBg="1" rev="0" advAuto="0" spid="187" grpId="1"/>
      <p:bldP build="whole" bldLvl="1" animBg="1" rev="0" advAuto="0" spid="186" grpId="6"/>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Shape 191"/>
          <p:cNvSpPr/>
          <p:nvPr/>
        </p:nvSpPr>
        <p:spPr>
          <a:xfrm>
            <a:off x="881062" y="2266950"/>
            <a:ext cx="8051801" cy="2755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1000"/>
              </a:spcBef>
              <a:buClr>
                <a:srgbClr val="FFFFFF"/>
              </a:buClr>
              <a:buFont typeface="Arial"/>
              <a:tabLst>
                <a:tab pos="3467100" algn="l"/>
                <a:tab pos="3695700" algn="l"/>
              </a:tabLst>
              <a:defRPr>
                <a:uFillTx/>
              </a:defRPr>
            </a:pPr>
            <a:r>
              <a:rPr sz="2400">
                <a:uFill>
                  <a:solidFill/>
                </a:uFill>
              </a:rPr>
              <a:t>	Write the formula.</a:t>
            </a:r>
            <a:endParaRPr sz="2400">
              <a:uFill>
                <a:solidFill/>
              </a:uFill>
            </a:endParaRPr>
          </a:p>
          <a:p>
            <a:pPr lvl="0">
              <a:lnSpc>
                <a:spcPct val="90000"/>
              </a:lnSpc>
              <a:spcBef>
                <a:spcPts val="1000"/>
              </a:spcBef>
              <a:buClr>
                <a:srgbClr val="FFFFFF"/>
              </a:buClr>
              <a:buFont typeface="Arial"/>
              <a:tabLst>
                <a:tab pos="3467100" algn="l"/>
                <a:tab pos="3695700" algn="l"/>
              </a:tabLst>
              <a:defRPr>
                <a:uFillTx/>
              </a:defRPr>
            </a:pPr>
            <a:r>
              <a:rPr i="1" sz="2400">
                <a:uFill>
                  <a:solidFill/>
                </a:uFill>
              </a:rPr>
              <a:t>	</a:t>
            </a:r>
            <a:r>
              <a:rPr sz="2400">
                <a:uFill>
                  <a:solidFill/>
                </a:uFill>
              </a:rPr>
              <a:t>Replace </a:t>
            </a:r>
            <a:r>
              <a:rPr i="1" sz="2400">
                <a:uFill>
                  <a:solidFill/>
                </a:uFill>
              </a:rPr>
              <a:t>P</a:t>
            </a:r>
            <a:r>
              <a:rPr sz="2400">
                <a:uFill>
                  <a:solidFill/>
                </a:uFill>
              </a:rPr>
              <a:t> with 60 and </a:t>
            </a:r>
            <a:r>
              <a:rPr i="1" sz="2400">
                <a:uFill>
                  <a:solidFill/>
                </a:uFill>
              </a:rPr>
              <a:t>w</a:t>
            </a:r>
            <a:r>
              <a:rPr sz="2400">
                <a:uFill>
                  <a:solidFill/>
                </a:uFill>
              </a:rPr>
              <a:t> with 9.</a:t>
            </a:r>
            <a:endParaRPr sz="2400">
              <a:uFill>
                <a:solidFill/>
              </a:uFill>
            </a:endParaRPr>
          </a:p>
          <a:p>
            <a:pPr lvl="0">
              <a:lnSpc>
                <a:spcPct val="90000"/>
              </a:lnSpc>
              <a:spcBef>
                <a:spcPts val="1000"/>
              </a:spcBef>
              <a:buClr>
                <a:srgbClr val="FFFFFF"/>
              </a:buClr>
              <a:buFont typeface="Arial"/>
              <a:tabLst>
                <a:tab pos="3467100" algn="l"/>
                <a:tab pos="3695700" algn="l"/>
              </a:tabLst>
              <a:defRPr>
                <a:uFillTx/>
              </a:defRPr>
            </a:pPr>
            <a:r>
              <a:rPr sz="2400">
                <a:uFill>
                  <a:solidFill/>
                </a:uFill>
              </a:rPr>
              <a:t>	</a:t>
            </a:r>
            <a:r>
              <a:rPr sz="2400">
                <a:uFill>
                  <a:solidFill/>
                </a:uFill>
              </a:rPr>
              <a:t>Simplify.</a:t>
            </a:r>
            <a:endParaRPr sz="2400">
              <a:uFill>
                <a:solidFill/>
              </a:uFill>
            </a:endParaRPr>
          </a:p>
          <a:p>
            <a:pPr lvl="0">
              <a:lnSpc>
                <a:spcPct val="90000"/>
              </a:lnSpc>
              <a:spcBef>
                <a:spcPts val="1000"/>
              </a:spcBef>
              <a:buClr>
                <a:srgbClr val="FFFFFF"/>
              </a:buClr>
              <a:buFont typeface="Arial"/>
              <a:tabLst>
                <a:tab pos="3467100" algn="l"/>
                <a:tab pos="3695700" algn="l"/>
              </a:tabLst>
              <a:defRPr>
                <a:uFillTx/>
              </a:defRPr>
            </a:pPr>
            <a:r>
              <a:rPr sz="2400">
                <a:uFill>
                  <a:solidFill/>
                </a:uFill>
              </a:rPr>
              <a:t>	Subtract 18 from each side.</a:t>
            </a:r>
            <a:endParaRPr sz="2400">
              <a:uFill>
                <a:solidFill/>
              </a:uFill>
            </a:endParaRPr>
          </a:p>
          <a:p>
            <a:pPr lvl="0">
              <a:lnSpc>
                <a:spcPct val="90000"/>
              </a:lnSpc>
              <a:spcBef>
                <a:spcPts val="1000"/>
              </a:spcBef>
              <a:buClr>
                <a:srgbClr val="FFFFFF"/>
              </a:buClr>
              <a:buFont typeface="Arial"/>
              <a:tabLst>
                <a:tab pos="3467100" algn="l"/>
                <a:tab pos="3695700" algn="l"/>
              </a:tabLst>
              <a:defRPr>
                <a:uFillTx/>
              </a:defRPr>
            </a:pPr>
            <a:r>
              <a:rPr sz="2400">
                <a:uFill>
                  <a:solidFill/>
                </a:uFill>
              </a:rPr>
              <a:t>	Simplify.</a:t>
            </a:r>
            <a:endParaRPr sz="2400">
              <a:uFill>
                <a:solidFill/>
              </a:uFill>
            </a:endParaRPr>
          </a:p>
          <a:p>
            <a:pPr lvl="0">
              <a:lnSpc>
                <a:spcPct val="90000"/>
              </a:lnSpc>
              <a:spcBef>
                <a:spcPts val="1000"/>
              </a:spcBef>
              <a:buClr>
                <a:srgbClr val="FFFFFF"/>
              </a:buClr>
              <a:buFont typeface="Arial"/>
              <a:tabLst>
                <a:tab pos="3467100" algn="l"/>
                <a:tab pos="3695700" algn="l"/>
              </a:tabLst>
              <a:defRPr>
                <a:uFillTx/>
              </a:defRPr>
            </a:pPr>
            <a:r>
              <a:rPr sz="2400">
                <a:uFill>
                  <a:solidFill/>
                </a:uFill>
              </a:rPr>
              <a:t>	Mentally divide each side by 2.</a:t>
            </a:r>
          </a:p>
        </p:txBody>
      </p:sp>
      <p:pic>
        <p:nvPicPr>
          <p:cNvPr id="192" name="5-1-2redo.png"/>
          <p:cNvPicPr/>
          <p:nvPr/>
        </p:nvPicPr>
        <p:blipFill>
          <a:blip r:embed="rId2">
            <a:extLst/>
          </a:blip>
          <a:srcRect l="0" t="0" r="0" b="88317"/>
          <a:stretch>
            <a:fillRect/>
          </a:stretch>
        </p:blipFill>
        <p:spPr>
          <a:xfrm>
            <a:off x="1238250" y="2286000"/>
            <a:ext cx="2860675" cy="396875"/>
          </a:xfrm>
          <a:prstGeom prst="rect">
            <a:avLst/>
          </a:prstGeom>
          <a:ln w="12700">
            <a:miter lim="400000"/>
          </a:ln>
        </p:spPr>
      </p:pic>
      <p:sp>
        <p:nvSpPr>
          <p:cNvPr id="193" name="Shape 193"/>
          <p:cNvSpPr/>
          <p:nvPr>
            <p:ph type="title"/>
          </p:nvPr>
        </p:nvSpPr>
        <p:spPr>
          <a:prstGeom prst="rect">
            <a:avLst/>
          </a:prstGeom>
        </p:spPr>
        <p:txBody>
          <a:bodyPr/>
          <a:lstStyle/>
          <a:p>
            <a:pPr lvl="0">
              <a:defRPr sz="1800">
                <a:uFillTx/>
              </a:defRPr>
            </a:pPr>
            <a:r>
              <a:rPr sz="1200">
                <a:uFill>
                  <a:solidFill/>
                </a:uFill>
              </a:rPr>
              <a:t>Example 2</a:t>
            </a:r>
          </a:p>
        </p:txBody>
      </p:sp>
      <p:sp>
        <p:nvSpPr>
          <p:cNvPr id="194" name="Shape 194"/>
          <p:cNvSpPr/>
          <p:nvPr/>
        </p:nvSpPr>
        <p:spPr>
          <a:xfrm>
            <a:off x="2628900" y="771525"/>
            <a:ext cx="5994401"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Find the Length </a:t>
            </a:r>
          </a:p>
        </p:txBody>
      </p:sp>
      <p:sp>
        <p:nvSpPr>
          <p:cNvPr id="195" name="Shape 195"/>
          <p:cNvSpPr/>
          <p:nvPr>
            <p:ph type="body" idx="4294967295"/>
          </p:nvPr>
        </p:nvSpPr>
        <p:spPr>
          <a:xfrm>
            <a:off x="533400" y="1343025"/>
            <a:ext cx="7772400" cy="24638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lnSpc>
                <a:spcPct val="90000"/>
              </a:lnSpc>
              <a:buClr>
                <a:srgbClr val="E9332C"/>
              </a:buClr>
              <a:buSzTx/>
              <a:buFont typeface="Arial"/>
              <a:buNone/>
              <a:defRPr sz="1800">
                <a:uFillTx/>
              </a:defRPr>
            </a:pPr>
            <a:r>
              <a:rPr b="1" sz="2400">
                <a:solidFill>
                  <a:srgbClr val="E9332C"/>
                </a:solidFill>
                <a:uFill>
                  <a:solidFill>
                    <a:srgbClr val="E9332C"/>
                  </a:solidFill>
                </a:uFill>
              </a:rPr>
              <a:t>	</a:t>
            </a:r>
            <a:r>
              <a:rPr b="1" sz="2400">
                <a:solidFill>
                  <a:srgbClr val="0068AD"/>
                </a:solidFill>
                <a:uFill>
                  <a:solidFill>
                    <a:srgbClr val="0068AD"/>
                  </a:solidFill>
                </a:uFill>
              </a:rPr>
              <a:t>The perimeter of a rectangle is 60 feet. Its width is 9 feet. Find its length.</a:t>
            </a:r>
          </a:p>
        </p:txBody>
      </p:sp>
      <p:sp>
        <p:nvSpPr>
          <p:cNvPr id="196" name="Shape 196"/>
          <p:cNvSpPr/>
          <p:nvPr/>
        </p:nvSpPr>
        <p:spPr>
          <a:xfrm>
            <a:off x="533400" y="5867400"/>
            <a:ext cx="5041901"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1755139" indent="-1370012">
              <a:spcBef>
                <a:spcPts val="500"/>
              </a:spcBef>
              <a:buClr>
                <a:srgbClr val="FFFFFF"/>
              </a:buClr>
              <a:buFont typeface="Arial"/>
              <a:defRPr>
                <a:uFillTx/>
              </a:defRPr>
            </a:pPr>
            <a:r>
              <a:rPr b="1" sz="2400">
                <a:solidFill>
                  <a:srgbClr val="0068AD"/>
                </a:solidFill>
                <a:uFill>
                  <a:solidFill>
                    <a:srgbClr val="0068AD"/>
                  </a:solidFill>
                </a:uFill>
              </a:rPr>
              <a:t>Answer:</a:t>
            </a:r>
            <a:r>
              <a:rPr sz="2400">
                <a:solidFill>
                  <a:srgbClr val="E9332C"/>
                </a:solidFill>
                <a:uFill>
                  <a:solidFill>
                    <a:srgbClr val="E9332C"/>
                  </a:solidFill>
                </a:uFill>
              </a:rPr>
              <a:t> 	The length is 21 feet.</a:t>
            </a:r>
          </a:p>
        </p:txBody>
      </p:sp>
      <p:pic>
        <p:nvPicPr>
          <p:cNvPr id="197" name="5-1-2redo.png"/>
          <p:cNvPicPr/>
          <p:nvPr/>
        </p:nvPicPr>
        <p:blipFill>
          <a:blip r:embed="rId2">
            <a:extLst/>
          </a:blip>
          <a:srcRect l="0" t="32243" r="0" b="51588"/>
          <a:stretch>
            <a:fillRect/>
          </a:stretch>
        </p:blipFill>
        <p:spPr>
          <a:xfrm>
            <a:off x="1238250" y="3381375"/>
            <a:ext cx="2860675" cy="549275"/>
          </a:xfrm>
          <a:prstGeom prst="rect">
            <a:avLst/>
          </a:prstGeom>
          <a:ln w="12700">
            <a:miter lim="400000"/>
          </a:ln>
        </p:spPr>
      </p:pic>
      <p:pic>
        <p:nvPicPr>
          <p:cNvPr id="198" name="5-1-2redo.png"/>
          <p:cNvPicPr/>
          <p:nvPr/>
        </p:nvPicPr>
        <p:blipFill>
          <a:blip r:embed="rId2">
            <a:extLst/>
          </a:blip>
          <a:srcRect l="0" t="50186" r="0" b="31121"/>
          <a:stretch>
            <a:fillRect/>
          </a:stretch>
        </p:blipFill>
        <p:spPr>
          <a:xfrm>
            <a:off x="1238250" y="3990975"/>
            <a:ext cx="2860675" cy="635000"/>
          </a:xfrm>
          <a:prstGeom prst="rect">
            <a:avLst/>
          </a:prstGeom>
          <a:ln w="12700">
            <a:miter lim="400000"/>
          </a:ln>
        </p:spPr>
      </p:pic>
      <p:pic>
        <p:nvPicPr>
          <p:cNvPr id="199" name="5-1-2redo.png"/>
          <p:cNvPicPr/>
          <p:nvPr/>
        </p:nvPicPr>
        <p:blipFill>
          <a:blip r:embed="rId2">
            <a:extLst/>
          </a:blip>
          <a:srcRect l="0" t="67008" r="0" b="14018"/>
          <a:stretch>
            <a:fillRect/>
          </a:stretch>
        </p:blipFill>
        <p:spPr>
          <a:xfrm>
            <a:off x="1238250" y="4562475"/>
            <a:ext cx="2860675" cy="644525"/>
          </a:xfrm>
          <a:prstGeom prst="rect">
            <a:avLst/>
          </a:prstGeom>
          <a:ln w="12700">
            <a:miter lim="400000"/>
          </a:ln>
        </p:spPr>
      </p:pic>
      <p:pic>
        <p:nvPicPr>
          <p:cNvPr id="200" name="5-1-2redo.png"/>
          <p:cNvPicPr/>
          <p:nvPr/>
        </p:nvPicPr>
        <p:blipFill>
          <a:blip r:embed="rId2">
            <a:extLst/>
          </a:blip>
          <a:srcRect l="0" t="86074" r="0" b="0"/>
          <a:stretch>
            <a:fillRect/>
          </a:stretch>
        </p:blipFill>
        <p:spPr>
          <a:xfrm>
            <a:off x="1238250" y="5210175"/>
            <a:ext cx="2860675" cy="473075"/>
          </a:xfrm>
          <a:prstGeom prst="rect">
            <a:avLst/>
          </a:prstGeom>
          <a:ln w="12700">
            <a:miter lim="400000"/>
          </a:ln>
        </p:spPr>
      </p:pic>
      <p:grpSp>
        <p:nvGrpSpPr>
          <p:cNvPr id="203" name="Group 203"/>
          <p:cNvGrpSpPr/>
          <p:nvPr/>
        </p:nvGrpSpPr>
        <p:grpSpPr>
          <a:xfrm>
            <a:off x="1238249" y="2781300"/>
            <a:ext cx="2860676" cy="615950"/>
            <a:chOff x="0" y="0"/>
            <a:chExt cx="2860675" cy="615950"/>
          </a:xfrm>
        </p:grpSpPr>
        <p:pic>
          <p:nvPicPr>
            <p:cNvPr id="201" name="5-1-2redo.png"/>
            <p:cNvPicPr/>
            <p:nvPr/>
          </p:nvPicPr>
          <p:blipFill>
            <a:blip r:embed="rId2">
              <a:extLst/>
            </a:blip>
            <a:srcRect l="0" t="14579" r="0" b="67289"/>
            <a:stretch>
              <a:fillRect/>
            </a:stretch>
          </p:blipFill>
          <p:spPr>
            <a:xfrm>
              <a:off x="0" y="0"/>
              <a:ext cx="2860675" cy="615950"/>
            </a:xfrm>
            <a:prstGeom prst="rect">
              <a:avLst/>
            </a:prstGeom>
            <a:ln w="12700" cap="flat">
              <a:noFill/>
              <a:miter lim="400000"/>
            </a:ln>
            <a:effectLst/>
          </p:spPr>
        </p:pic>
        <p:pic>
          <p:nvPicPr>
            <p:cNvPr id="202" name="5-1-2redo.png"/>
            <p:cNvPicPr/>
            <p:nvPr/>
          </p:nvPicPr>
          <p:blipFill>
            <a:blip r:embed="rId2">
              <a:extLst/>
            </a:blip>
            <a:srcRect l="55715" t="0" r="34461" b="87710"/>
            <a:stretch>
              <a:fillRect/>
            </a:stretch>
          </p:blipFill>
          <p:spPr>
            <a:xfrm>
              <a:off x="1600200" y="87312"/>
              <a:ext cx="280988" cy="417513"/>
            </a:xfrm>
            <a:prstGeom prst="rect">
              <a:avLst/>
            </a:prstGeom>
            <a:ln w="12700" cap="flat">
              <a:noFill/>
              <a:miter lim="400000"/>
            </a:ln>
            <a:effectLst/>
          </p:spPr>
        </p:pic>
      </p:gr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95">
                                            <p:bg/>
                                          </p:spTgt>
                                        </p:tgtEl>
                                        <p:attrNameLst>
                                          <p:attrName>style.visibility</p:attrName>
                                        </p:attrNameLst>
                                      </p:cBhvr>
                                      <p:to>
                                        <p:strVal val="visible"/>
                                      </p:to>
                                    </p:set>
                                    <p:animEffect filter="wipe(left)" transition="in">
                                      <p:cBhvr>
                                        <p:cTn id="7" dur="500"/>
                                        <p:tgtEl>
                                          <p:spTgt spid="195">
                                            <p:bg/>
                                          </p:spTgt>
                                        </p:tgtEl>
                                      </p:cBhvr>
                                    </p:animEffect>
                                  </p:childTnLst>
                                </p:cTn>
                              </p:par>
                              <p:par>
                                <p:cTn id="8" presetClass="entr" presetSubtype="8" presetID="22" grpId="1" fill="hold">
                                  <p:stCondLst>
                                    <p:cond delay="0"/>
                                  </p:stCondLst>
                                  <p:iterate type="el" backwards="0">
                                    <p:tmAbs val="0"/>
                                  </p:iterate>
                                  <p:childTnLst>
                                    <p:set>
                                      <p:cBhvr>
                                        <p:cTn id="9" fill="hold"/>
                                        <p:tgtEl>
                                          <p:spTgt spid="195">
                                            <p:txEl>
                                              <p:pRg st="0" end="0"/>
                                            </p:txEl>
                                          </p:spTgt>
                                        </p:tgtEl>
                                        <p:attrNameLst>
                                          <p:attrName>style.visibility</p:attrName>
                                        </p:attrNameLst>
                                      </p:cBhvr>
                                      <p:to>
                                        <p:strVal val="visible"/>
                                      </p:to>
                                    </p:set>
                                    <p:animEffect filter="wipe(left)" transition="in">
                                      <p:cBhvr>
                                        <p:cTn id="10" dur="500"/>
                                        <p:tgtEl>
                                          <p:spTgt spid="19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192"/>
                                        </p:tgtEl>
                                        <p:attrNameLst>
                                          <p:attrName>style.visibility</p:attrName>
                                        </p:attrNameLst>
                                      </p:cBhvr>
                                      <p:to>
                                        <p:strVal val="visible"/>
                                      </p:to>
                                    </p:set>
                                    <p:animEffect filter="wipe(left)" transition="in">
                                      <p:cBhvr>
                                        <p:cTn id="15" dur="500"/>
                                        <p:tgtEl>
                                          <p:spTgt spid="192"/>
                                        </p:tgtEl>
                                      </p:cBhvr>
                                    </p:animEffect>
                                  </p:childTnLst>
                                </p:cTn>
                              </p:par>
                            </p:childTnLst>
                          </p:cTn>
                        </p:par>
                        <p:par>
                          <p:cTn id="16" fill="hold">
                            <p:stCondLst>
                              <p:cond delay="500"/>
                            </p:stCondLst>
                            <p:childTnLst>
                              <p:par>
                                <p:cTn id="17" nodeType="afterEffect" presetClass="entr" presetSubtype="8" presetID="22" grpId="3" fill="hold">
                                  <p:stCondLst>
                                    <p:cond delay="0"/>
                                  </p:stCondLst>
                                  <p:iterate type="el" backwards="0">
                                    <p:tmAbs val="0"/>
                                  </p:iterate>
                                  <p:childTnLst>
                                    <p:set>
                                      <p:cBhvr>
                                        <p:cTn id="18" fill="hold"/>
                                        <p:tgtEl>
                                          <p:spTgt spid="191">
                                            <p:bg/>
                                          </p:spTgt>
                                        </p:tgtEl>
                                        <p:attrNameLst>
                                          <p:attrName>style.visibility</p:attrName>
                                        </p:attrNameLst>
                                      </p:cBhvr>
                                      <p:to>
                                        <p:strVal val="visible"/>
                                      </p:to>
                                    </p:set>
                                    <p:animEffect filter="wipe(left)" transition="in">
                                      <p:cBhvr>
                                        <p:cTn id="19" dur="500"/>
                                        <p:tgtEl>
                                          <p:spTgt spid="191">
                                            <p:bg/>
                                          </p:spTgt>
                                        </p:tgtEl>
                                      </p:cBhvr>
                                    </p:animEffect>
                                  </p:childTnLst>
                                </p:cTn>
                              </p:par>
                              <p:par>
                                <p:cTn id="20" presetClass="entr" presetSubtype="8" presetID="22" grpId="3" fill="hold">
                                  <p:stCondLst>
                                    <p:cond delay="0"/>
                                  </p:stCondLst>
                                  <p:iterate type="el" backwards="0">
                                    <p:tmAbs val="0"/>
                                  </p:iterate>
                                  <p:childTnLst>
                                    <p:set>
                                      <p:cBhvr>
                                        <p:cTn id="21" fill="hold"/>
                                        <p:tgtEl>
                                          <p:spTgt spid="191">
                                            <p:txEl>
                                              <p:pRg st="0" end="0"/>
                                            </p:txEl>
                                          </p:spTgt>
                                        </p:tgtEl>
                                        <p:attrNameLst>
                                          <p:attrName>style.visibility</p:attrName>
                                        </p:attrNameLst>
                                      </p:cBhvr>
                                      <p:to>
                                        <p:strVal val="visible"/>
                                      </p:to>
                                    </p:set>
                                    <p:animEffect filter="wipe(left)" transition="in">
                                      <p:cBhvr>
                                        <p:cTn id="22" dur="500"/>
                                        <p:tgtEl>
                                          <p:spTgt spid="19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8" presetID="22" grpId="4" fill="hold">
                                  <p:stCondLst>
                                    <p:cond delay="0"/>
                                  </p:stCondLst>
                                  <p:iterate type="el" backwards="0">
                                    <p:tmAbs val="0"/>
                                  </p:iterate>
                                  <p:childTnLst>
                                    <p:set>
                                      <p:cBhvr>
                                        <p:cTn id="26" fill="hold"/>
                                        <p:tgtEl>
                                          <p:spTgt spid="203"/>
                                        </p:tgtEl>
                                        <p:attrNameLst>
                                          <p:attrName>style.visibility</p:attrName>
                                        </p:attrNameLst>
                                      </p:cBhvr>
                                      <p:to>
                                        <p:strVal val="visible"/>
                                      </p:to>
                                    </p:set>
                                    <p:animEffect filter="wipe(left)" transition="in">
                                      <p:cBhvr>
                                        <p:cTn id="27" dur="500"/>
                                        <p:tgtEl>
                                          <p:spTgt spid="203"/>
                                        </p:tgtEl>
                                      </p:cBhvr>
                                    </p:animEffect>
                                  </p:childTnLst>
                                </p:cTn>
                              </p:par>
                            </p:childTnLst>
                          </p:cTn>
                        </p:par>
                        <p:par>
                          <p:cTn id="28" fill="hold">
                            <p:stCondLst>
                              <p:cond delay="500"/>
                            </p:stCondLst>
                            <p:childTnLst>
                              <p:par>
                                <p:cTn id="29" nodeType="afterEffect" presetClass="entr" presetSubtype="8" presetID="22" grpId="3" fill="hold">
                                  <p:stCondLst>
                                    <p:cond delay="0"/>
                                  </p:stCondLst>
                                  <p:iterate type="el" backwards="0">
                                    <p:tmAbs val="0"/>
                                  </p:iterate>
                                  <p:childTnLst>
                                    <p:set>
                                      <p:cBhvr>
                                        <p:cTn id="30" fill="hold"/>
                                        <p:tgtEl>
                                          <p:spTgt spid="191">
                                            <p:txEl>
                                              <p:pRg st="1" end="1"/>
                                            </p:txEl>
                                          </p:spTgt>
                                        </p:tgtEl>
                                        <p:attrNameLst>
                                          <p:attrName>style.visibility</p:attrName>
                                        </p:attrNameLst>
                                      </p:cBhvr>
                                      <p:to>
                                        <p:strVal val="visible"/>
                                      </p:to>
                                    </p:set>
                                    <p:animEffect filter="wipe(left)" transition="in">
                                      <p:cBhvr>
                                        <p:cTn id="31" dur="500"/>
                                        <p:tgtEl>
                                          <p:spTgt spid="191">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8" presetID="22" grpId="5" fill="hold">
                                  <p:stCondLst>
                                    <p:cond delay="0"/>
                                  </p:stCondLst>
                                  <p:iterate type="el" backwards="0">
                                    <p:tmAbs val="0"/>
                                  </p:iterate>
                                  <p:childTnLst>
                                    <p:set>
                                      <p:cBhvr>
                                        <p:cTn id="35" fill="hold"/>
                                        <p:tgtEl>
                                          <p:spTgt spid="197"/>
                                        </p:tgtEl>
                                        <p:attrNameLst>
                                          <p:attrName>style.visibility</p:attrName>
                                        </p:attrNameLst>
                                      </p:cBhvr>
                                      <p:to>
                                        <p:strVal val="visible"/>
                                      </p:to>
                                    </p:set>
                                    <p:animEffect filter="wipe(left)" transition="in">
                                      <p:cBhvr>
                                        <p:cTn id="36" dur="500"/>
                                        <p:tgtEl>
                                          <p:spTgt spid="197"/>
                                        </p:tgtEl>
                                      </p:cBhvr>
                                    </p:animEffect>
                                  </p:childTnLst>
                                </p:cTn>
                              </p:par>
                            </p:childTnLst>
                          </p:cTn>
                        </p:par>
                        <p:par>
                          <p:cTn id="37" fill="hold">
                            <p:stCondLst>
                              <p:cond delay="500"/>
                            </p:stCondLst>
                            <p:childTnLst>
                              <p:par>
                                <p:cTn id="38" nodeType="afterEffect" presetClass="entr" presetSubtype="8" presetID="22" grpId="3" fill="hold">
                                  <p:stCondLst>
                                    <p:cond delay="0"/>
                                  </p:stCondLst>
                                  <p:iterate type="el" backwards="0">
                                    <p:tmAbs val="0"/>
                                  </p:iterate>
                                  <p:childTnLst>
                                    <p:set>
                                      <p:cBhvr>
                                        <p:cTn id="39" fill="hold"/>
                                        <p:tgtEl>
                                          <p:spTgt spid="191">
                                            <p:txEl>
                                              <p:pRg st="2" end="2"/>
                                            </p:txEl>
                                          </p:spTgt>
                                        </p:tgtEl>
                                        <p:attrNameLst>
                                          <p:attrName>style.visibility</p:attrName>
                                        </p:attrNameLst>
                                      </p:cBhvr>
                                      <p:to>
                                        <p:strVal val="visible"/>
                                      </p:to>
                                    </p:set>
                                    <p:animEffect filter="wipe(left)" transition="in">
                                      <p:cBhvr>
                                        <p:cTn id="40" dur="500"/>
                                        <p:tgtEl>
                                          <p:spTgt spid="191">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8" presetID="22" grpId="6" fill="hold">
                                  <p:stCondLst>
                                    <p:cond delay="0"/>
                                  </p:stCondLst>
                                  <p:iterate type="el" backwards="0">
                                    <p:tmAbs val="0"/>
                                  </p:iterate>
                                  <p:childTnLst>
                                    <p:set>
                                      <p:cBhvr>
                                        <p:cTn id="44" fill="hold"/>
                                        <p:tgtEl>
                                          <p:spTgt spid="198"/>
                                        </p:tgtEl>
                                        <p:attrNameLst>
                                          <p:attrName>style.visibility</p:attrName>
                                        </p:attrNameLst>
                                      </p:cBhvr>
                                      <p:to>
                                        <p:strVal val="visible"/>
                                      </p:to>
                                    </p:set>
                                    <p:animEffect filter="wipe(left)" transition="in">
                                      <p:cBhvr>
                                        <p:cTn id="45" dur="500"/>
                                        <p:tgtEl>
                                          <p:spTgt spid="198"/>
                                        </p:tgtEl>
                                      </p:cBhvr>
                                    </p:animEffect>
                                  </p:childTnLst>
                                </p:cTn>
                              </p:par>
                            </p:childTnLst>
                          </p:cTn>
                        </p:par>
                        <p:par>
                          <p:cTn id="46" fill="hold">
                            <p:stCondLst>
                              <p:cond delay="500"/>
                            </p:stCondLst>
                            <p:childTnLst>
                              <p:par>
                                <p:cTn id="47" nodeType="afterEffect" presetClass="entr" presetSubtype="8" presetID="22" grpId="3" fill="hold">
                                  <p:stCondLst>
                                    <p:cond delay="0"/>
                                  </p:stCondLst>
                                  <p:iterate type="el" backwards="0">
                                    <p:tmAbs val="0"/>
                                  </p:iterate>
                                  <p:childTnLst>
                                    <p:set>
                                      <p:cBhvr>
                                        <p:cTn id="48" fill="hold"/>
                                        <p:tgtEl>
                                          <p:spTgt spid="191">
                                            <p:txEl>
                                              <p:pRg st="3" end="3"/>
                                            </p:txEl>
                                          </p:spTgt>
                                        </p:tgtEl>
                                        <p:attrNameLst>
                                          <p:attrName>style.visibility</p:attrName>
                                        </p:attrNameLst>
                                      </p:cBhvr>
                                      <p:to>
                                        <p:strVal val="visible"/>
                                      </p:to>
                                    </p:set>
                                    <p:animEffect filter="wipe(left)" transition="in">
                                      <p:cBhvr>
                                        <p:cTn id="49" dur="500"/>
                                        <p:tgtEl>
                                          <p:spTgt spid="191">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nodeType="clickEffect" presetClass="entr" presetSubtype="8" presetID="22" grpId="7" fill="hold">
                                  <p:stCondLst>
                                    <p:cond delay="0"/>
                                  </p:stCondLst>
                                  <p:iterate type="el" backwards="0">
                                    <p:tmAbs val="0"/>
                                  </p:iterate>
                                  <p:childTnLst>
                                    <p:set>
                                      <p:cBhvr>
                                        <p:cTn id="53" fill="hold"/>
                                        <p:tgtEl>
                                          <p:spTgt spid="199"/>
                                        </p:tgtEl>
                                        <p:attrNameLst>
                                          <p:attrName>style.visibility</p:attrName>
                                        </p:attrNameLst>
                                      </p:cBhvr>
                                      <p:to>
                                        <p:strVal val="visible"/>
                                      </p:to>
                                    </p:set>
                                    <p:animEffect filter="wipe(left)" transition="in">
                                      <p:cBhvr>
                                        <p:cTn id="54" dur="500"/>
                                        <p:tgtEl>
                                          <p:spTgt spid="199"/>
                                        </p:tgtEl>
                                      </p:cBhvr>
                                    </p:animEffect>
                                  </p:childTnLst>
                                </p:cTn>
                              </p:par>
                            </p:childTnLst>
                          </p:cTn>
                        </p:par>
                        <p:par>
                          <p:cTn id="55" fill="hold">
                            <p:stCondLst>
                              <p:cond delay="500"/>
                            </p:stCondLst>
                            <p:childTnLst>
                              <p:par>
                                <p:cTn id="56" nodeType="afterEffect" presetClass="entr" presetSubtype="8" presetID="22" grpId="3" fill="hold">
                                  <p:stCondLst>
                                    <p:cond delay="0"/>
                                  </p:stCondLst>
                                  <p:iterate type="el" backwards="0">
                                    <p:tmAbs val="0"/>
                                  </p:iterate>
                                  <p:childTnLst>
                                    <p:set>
                                      <p:cBhvr>
                                        <p:cTn id="57" fill="hold"/>
                                        <p:tgtEl>
                                          <p:spTgt spid="191">
                                            <p:txEl>
                                              <p:pRg st="4" end="4"/>
                                            </p:txEl>
                                          </p:spTgt>
                                        </p:tgtEl>
                                        <p:attrNameLst>
                                          <p:attrName>style.visibility</p:attrName>
                                        </p:attrNameLst>
                                      </p:cBhvr>
                                      <p:to>
                                        <p:strVal val="visible"/>
                                      </p:to>
                                    </p:set>
                                    <p:animEffect filter="wipe(left)" transition="in">
                                      <p:cBhvr>
                                        <p:cTn id="58" dur="500"/>
                                        <p:tgtEl>
                                          <p:spTgt spid="191">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nodeType="clickEffect" presetClass="entr" presetSubtype="8" presetID="22" grpId="8" fill="hold">
                                  <p:stCondLst>
                                    <p:cond delay="0"/>
                                  </p:stCondLst>
                                  <p:iterate type="el" backwards="0">
                                    <p:tmAbs val="0"/>
                                  </p:iterate>
                                  <p:childTnLst>
                                    <p:set>
                                      <p:cBhvr>
                                        <p:cTn id="62" fill="hold"/>
                                        <p:tgtEl>
                                          <p:spTgt spid="200"/>
                                        </p:tgtEl>
                                        <p:attrNameLst>
                                          <p:attrName>style.visibility</p:attrName>
                                        </p:attrNameLst>
                                      </p:cBhvr>
                                      <p:to>
                                        <p:strVal val="visible"/>
                                      </p:to>
                                    </p:set>
                                    <p:animEffect filter="wipe(left)" transition="in">
                                      <p:cBhvr>
                                        <p:cTn id="63" dur="500"/>
                                        <p:tgtEl>
                                          <p:spTgt spid="200"/>
                                        </p:tgtEl>
                                      </p:cBhvr>
                                    </p:animEffect>
                                  </p:childTnLst>
                                </p:cTn>
                              </p:par>
                            </p:childTnLst>
                          </p:cTn>
                        </p:par>
                        <p:par>
                          <p:cTn id="64" fill="hold">
                            <p:stCondLst>
                              <p:cond delay="500"/>
                            </p:stCondLst>
                            <p:childTnLst>
                              <p:par>
                                <p:cTn id="65" nodeType="afterEffect" presetClass="entr" presetSubtype="8" presetID="22" grpId="3" fill="hold">
                                  <p:stCondLst>
                                    <p:cond delay="0"/>
                                  </p:stCondLst>
                                  <p:iterate type="el" backwards="0">
                                    <p:tmAbs val="0"/>
                                  </p:iterate>
                                  <p:childTnLst>
                                    <p:set>
                                      <p:cBhvr>
                                        <p:cTn id="66" fill="hold"/>
                                        <p:tgtEl>
                                          <p:spTgt spid="191">
                                            <p:txEl>
                                              <p:pRg st="5" end="5"/>
                                            </p:txEl>
                                          </p:spTgt>
                                        </p:tgtEl>
                                        <p:attrNameLst>
                                          <p:attrName>style.visibility</p:attrName>
                                        </p:attrNameLst>
                                      </p:cBhvr>
                                      <p:to>
                                        <p:strVal val="visible"/>
                                      </p:to>
                                    </p:set>
                                    <p:animEffect filter="wipe(left)" transition="in">
                                      <p:cBhvr>
                                        <p:cTn id="67" dur="500"/>
                                        <p:tgtEl>
                                          <p:spTgt spid="191">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nodeType="clickEffect" presetClass="entr" presetSubtype="8" presetID="22" grpId="9" fill="hold">
                                  <p:stCondLst>
                                    <p:cond delay="0"/>
                                  </p:stCondLst>
                                  <p:iterate type="el" backwards="0">
                                    <p:tmAbs val="0"/>
                                  </p:iterate>
                                  <p:childTnLst>
                                    <p:set>
                                      <p:cBhvr>
                                        <p:cTn id="71" fill="hold"/>
                                        <p:tgtEl>
                                          <p:spTgt spid="196"/>
                                        </p:tgtEl>
                                        <p:attrNameLst>
                                          <p:attrName>style.visibility</p:attrName>
                                        </p:attrNameLst>
                                      </p:cBhvr>
                                      <p:to>
                                        <p:strVal val="visible"/>
                                      </p:to>
                                    </p:set>
                                    <p:animEffect filter="wipe(left)" transition="in">
                                      <p:cBhvr>
                                        <p:cTn id="72" dur="500"/>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2" grpId="2"/>
      <p:bldP build="whole" bldLvl="1" animBg="1" rev="0" advAuto="0" spid="198" grpId="6"/>
      <p:bldP build="p" bldLvl="1" animBg="1" rev="0" advAuto="0" spid="195" grpId="1"/>
      <p:bldP build="whole" bldLvl="1" animBg="1" rev="0" advAuto="0" spid="203" grpId="4"/>
      <p:bldP build="whole" bldLvl="1" animBg="1" rev="0" advAuto="0" spid="200" grpId="8"/>
      <p:bldP build="p" bldLvl="5" animBg="1" rev="0" advAuto="0" spid="191" grpId="3"/>
      <p:bldP build="whole" bldLvl="1" animBg="1" rev="0" advAuto="0" spid="199" grpId="7"/>
      <p:bldP build="whole" bldLvl="1" animBg="1" rev="0" advAuto="0" spid="196" grpId="9"/>
      <p:bldP build="whole" bldLvl="1" animBg="1" rev="0" advAuto="0" spid="197" grpId="5"/>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Shape 205"/>
          <p:cNvSpPr/>
          <p:nvPr>
            <p:ph type="title"/>
          </p:nvPr>
        </p:nvSpPr>
        <p:spPr>
          <a:prstGeom prst="rect">
            <a:avLst/>
          </a:prstGeom>
        </p:spPr>
        <p:txBody>
          <a:bodyPr/>
          <a:lstStyle/>
          <a:p>
            <a:pPr lvl="0">
              <a:defRPr sz="1800">
                <a:uFillTx/>
              </a:defRPr>
            </a:pPr>
            <a:r>
              <a:rPr sz="1200">
                <a:uFill>
                  <a:solidFill/>
                </a:uFill>
              </a:rPr>
              <a:t>Example 2</a:t>
            </a:r>
          </a:p>
        </p:txBody>
      </p:sp>
      <p:sp>
        <p:nvSpPr>
          <p:cNvPr id="206" name="Shape 206"/>
          <p:cNvSpPr/>
          <p:nvPr/>
        </p:nvSpPr>
        <p:spPr>
          <a:xfrm>
            <a:off x="876300" y="4232275"/>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pic>
        <p:nvPicPr>
          <p:cNvPr id="207" name="Check Progress.png"/>
          <p:cNvPicPr/>
          <p:nvPr/>
        </p:nvPicPr>
        <p:blipFill>
          <a:blip r:embed="rId2">
            <a:extLst/>
          </a:blip>
          <a:stretch>
            <a:fillRect/>
          </a:stretch>
        </p:blipFill>
        <p:spPr>
          <a:xfrm>
            <a:off x="2716212" y="712787"/>
            <a:ext cx="2846388" cy="511176"/>
          </a:xfrm>
          <a:prstGeom prst="rect">
            <a:avLst/>
          </a:prstGeom>
          <a:ln w="12700">
            <a:miter lim="400000"/>
          </a:ln>
        </p:spPr>
      </p:pic>
      <p:pic>
        <p:nvPicPr>
          <p:cNvPr id="208" name="CheckPointICON.jpg"/>
          <p:cNvPicPr/>
          <p:nvPr/>
        </p:nvPicPr>
        <p:blipFill>
          <a:blip r:embed="rId3">
            <a:extLst/>
          </a:blip>
          <a:stretch>
            <a:fillRect/>
          </a:stretch>
        </p:blipFill>
        <p:spPr>
          <a:xfrm>
            <a:off x="7467600" y="747712"/>
            <a:ext cx="1222375" cy="376239"/>
          </a:xfrm>
          <a:prstGeom prst="rect">
            <a:avLst/>
          </a:prstGeom>
          <a:ln w="12700">
            <a:miter lim="400000"/>
          </a:ln>
        </p:spPr>
      </p:pic>
      <p:sp>
        <p:nvSpPr>
          <p:cNvPr id="209" name="Shape 209"/>
          <p:cNvSpPr/>
          <p:nvPr/>
        </p:nvSpPr>
        <p:spPr>
          <a:xfrm>
            <a:off x="561975" y="1295400"/>
            <a:ext cx="8026400" cy="774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6715" indent="-3175">
              <a:lnSpc>
                <a:spcPct val="90000"/>
              </a:lnSpc>
              <a:buClr>
                <a:srgbClr val="0068AD"/>
              </a:buClr>
              <a:buFont typeface="Arial"/>
              <a:defRPr b="1" sz="2400">
                <a:solidFill>
                  <a:srgbClr val="0068AD"/>
                </a:solidFill>
                <a:uFill>
                  <a:solidFill>
                    <a:srgbClr val="0068AD"/>
                  </a:solidFill>
                </a:uFill>
              </a:defRPr>
            </a:lvl1pPr>
          </a:lstStyle>
          <a:p>
            <a:pPr lvl="0">
              <a:defRPr b="0" sz="1800">
                <a:solidFill>
                  <a:srgbClr val="000000"/>
                </a:solidFill>
                <a:uFillTx/>
              </a:defRPr>
            </a:pPr>
            <a:r>
              <a:rPr b="1" sz="2400">
                <a:solidFill>
                  <a:srgbClr val="0068AD"/>
                </a:solidFill>
                <a:uFill>
                  <a:solidFill>
                    <a:srgbClr val="0068AD"/>
                  </a:solidFill>
                </a:uFill>
              </a:rPr>
              <a:t>The perimeter of a rectangle is 36 meters. Its width is 6 meters. Find its length.</a:t>
            </a:r>
          </a:p>
        </p:txBody>
      </p:sp>
      <p:sp>
        <p:nvSpPr>
          <p:cNvPr id="210" name="Shape 210"/>
          <p:cNvSpPr/>
          <p:nvPr/>
        </p:nvSpPr>
        <p:spPr>
          <a:xfrm>
            <a:off x="857250" y="2565400"/>
            <a:ext cx="2806700" cy="314978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spcBef>
                <a:spcPts val="500"/>
              </a:spcBef>
              <a:buClr>
                <a:srgbClr val="0068AD"/>
              </a:buClr>
              <a:buSzPct val="100000"/>
              <a:buFont typeface="Arial"/>
              <a:buAutoNum type="alphaUcPeriod" startAt="1"/>
              <a:defRPr>
                <a:uFillTx/>
              </a:defRPr>
            </a:pPr>
            <a:r>
              <a:rPr b="1" sz="2400">
                <a:uFill>
                  <a:solidFill/>
                </a:uFill>
              </a:rPr>
              <a:t>216 meters </a:t>
            </a:r>
            <a:br>
              <a:rPr b="1" sz="2400">
                <a:uFill>
                  <a:solidFill/>
                </a:uFill>
              </a:rPr>
            </a:br>
            <a:endParaRPr b="1" sz="2400">
              <a:uFill>
                <a:solidFill/>
              </a:uFill>
            </a:endParaRPr>
          </a:p>
          <a:p>
            <a:pPr lvl="0" marL="574040" indent="-533400">
              <a:spcBef>
                <a:spcPts val="500"/>
              </a:spcBef>
              <a:buClr>
                <a:srgbClr val="0068AD"/>
              </a:buClr>
              <a:buSzPct val="100000"/>
              <a:buFont typeface="Arial"/>
              <a:buAutoNum type="alphaUcPeriod" startAt="1"/>
              <a:defRPr>
                <a:uFillTx/>
              </a:defRPr>
            </a:pPr>
            <a:r>
              <a:rPr b="1" sz="2400">
                <a:uFill>
                  <a:solidFill/>
                </a:uFill>
              </a:rPr>
              <a:t>24 meters</a:t>
            </a:r>
            <a:br>
              <a:rPr b="1" sz="2400">
                <a:uFill>
                  <a:solidFill/>
                </a:uFill>
              </a:rPr>
            </a:br>
            <a:endParaRPr b="1" sz="2400">
              <a:uFill>
                <a:solidFill/>
              </a:uFill>
            </a:endParaRPr>
          </a:p>
          <a:p>
            <a:pPr lvl="0" marL="574040" indent="-533400">
              <a:spcBef>
                <a:spcPts val="500"/>
              </a:spcBef>
              <a:buClr>
                <a:srgbClr val="0068AD"/>
              </a:buClr>
              <a:buSzPct val="100000"/>
              <a:buFont typeface="Arial"/>
              <a:buAutoNum type="alphaUcPeriod" startAt="1"/>
              <a:defRPr>
                <a:uFillTx/>
              </a:defRPr>
            </a:pPr>
            <a:r>
              <a:rPr b="1" sz="2400">
                <a:uFill>
                  <a:solidFill/>
                </a:uFill>
              </a:rPr>
              <a:t>12 meters</a:t>
            </a:r>
            <a:br>
              <a:rPr b="1" sz="2400">
                <a:uFill>
                  <a:solidFill/>
                </a:uFill>
              </a:rPr>
            </a:br>
            <a:endParaRPr b="1" sz="2400">
              <a:uFill>
                <a:solidFill/>
              </a:uFill>
            </a:endParaRPr>
          </a:p>
          <a:p>
            <a:pPr lvl="0" marL="574040" indent="-533400">
              <a:spcBef>
                <a:spcPts val="500"/>
              </a:spcBef>
              <a:buClr>
                <a:srgbClr val="0068AD"/>
              </a:buClr>
              <a:buSzPct val="100000"/>
              <a:buFont typeface="Arial"/>
              <a:buAutoNum type="alphaUcPeriod" startAt="1"/>
              <a:defRPr>
                <a:uFillTx/>
              </a:defRPr>
            </a:pPr>
            <a:r>
              <a:rPr b="1" sz="2400">
                <a:uFill>
                  <a:solidFill/>
                </a:uFill>
              </a:rPr>
              <a:t>6 meters</a:t>
            </a:r>
            <a:br>
              <a:rPr b="1" sz="2400">
                <a:uFill>
                  <a:solidFill/>
                </a:uFill>
              </a:rPr>
            </a:b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07"/>
                                        </p:tgtEl>
                                        <p:attrNameLst>
                                          <p:attrName>style.visibility</p:attrName>
                                        </p:attrNameLst>
                                      </p:cBhvr>
                                      <p:to>
                                        <p:strVal val="visible"/>
                                      </p:to>
                                    </p:set>
                                    <p:animEffect filter="wipe(left)" transition="in">
                                      <p:cBhvr>
                                        <p:cTn id="7" dur="500"/>
                                        <p:tgtEl>
                                          <p:spTgt spid="207"/>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208"/>
                                        </p:tgtEl>
                                        <p:attrNameLst>
                                          <p:attrName>style.visibility</p:attrName>
                                        </p:attrNameLst>
                                      </p:cBhvr>
                                      <p:to>
                                        <p:strVal val="visible"/>
                                      </p:to>
                                    </p:set>
                                    <p:animEffect filter="fade" transition="in">
                                      <p:cBhvr>
                                        <p:cTn id="11" dur="500"/>
                                        <p:tgtEl>
                                          <p:spTgt spid="208"/>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209"/>
                                        </p:tgtEl>
                                        <p:attrNameLst>
                                          <p:attrName>style.visibility</p:attrName>
                                        </p:attrNameLst>
                                      </p:cBhvr>
                                      <p:to>
                                        <p:strVal val="visible"/>
                                      </p:to>
                                    </p:set>
                                    <p:animEffect filter="wipe(left)" transition="in">
                                      <p:cBhvr>
                                        <p:cTn id="15" dur="500"/>
                                        <p:tgtEl>
                                          <p:spTgt spid="209"/>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210">
                                            <p:bg/>
                                          </p:spTgt>
                                        </p:tgtEl>
                                        <p:attrNameLst>
                                          <p:attrName>style.visibility</p:attrName>
                                        </p:attrNameLst>
                                      </p:cBhvr>
                                      <p:to>
                                        <p:strVal val="visible"/>
                                      </p:to>
                                    </p:set>
                                    <p:animEffect filter="wipe(left)" transition="in">
                                      <p:cBhvr>
                                        <p:cTn id="19" dur="500"/>
                                        <p:tgtEl>
                                          <p:spTgt spid="210">
                                            <p:bg/>
                                          </p:spTgt>
                                        </p:tgtEl>
                                      </p:cBhvr>
                                    </p:animEffect>
                                  </p:childTnLst>
                                </p:cTn>
                              </p:par>
                              <p:par>
                                <p:cTn id="20" presetClass="entr" presetSubtype="8" presetID="22" grpId="4" fill="hold">
                                  <p:stCondLst>
                                    <p:cond delay="0"/>
                                  </p:stCondLst>
                                  <p:iterate type="el" backwards="0">
                                    <p:tmAbs val="0"/>
                                  </p:iterate>
                                  <p:childTnLst>
                                    <p:set>
                                      <p:cBhvr>
                                        <p:cTn id="21" fill="hold"/>
                                        <p:tgtEl>
                                          <p:spTgt spid="210">
                                            <p:txEl>
                                              <p:pRg st="0" end="0"/>
                                            </p:txEl>
                                          </p:spTgt>
                                        </p:tgtEl>
                                        <p:attrNameLst>
                                          <p:attrName>style.visibility</p:attrName>
                                        </p:attrNameLst>
                                      </p:cBhvr>
                                      <p:to>
                                        <p:strVal val="visible"/>
                                      </p:to>
                                    </p:set>
                                    <p:animEffect filter="wipe(left)" transition="in">
                                      <p:cBhvr>
                                        <p:cTn id="22" dur="500"/>
                                        <p:tgtEl>
                                          <p:spTgt spid="210">
                                            <p:txEl>
                                              <p:pRg st="0" end="0"/>
                                            </p:txEl>
                                          </p:spTgt>
                                        </p:tgtEl>
                                      </p:cBhvr>
                                    </p:animEffect>
                                  </p:childTnLst>
                                </p:cTn>
                              </p:par>
                            </p:childTnLst>
                          </p:cTn>
                        </p:par>
                        <p:par>
                          <p:cTn id="23" fill="hold">
                            <p:stCondLst>
                              <p:cond delay="2000"/>
                            </p:stCondLst>
                            <p:childTnLst>
                              <p:par>
                                <p:cTn id="24" nodeType="afterEffect" presetClass="entr" presetSubtype="8" presetID="22" grpId="4" fill="hold">
                                  <p:stCondLst>
                                    <p:cond delay="0"/>
                                  </p:stCondLst>
                                  <p:iterate type="el" backwards="0">
                                    <p:tmAbs val="0"/>
                                  </p:iterate>
                                  <p:childTnLst>
                                    <p:set>
                                      <p:cBhvr>
                                        <p:cTn id="25" fill="hold"/>
                                        <p:tgtEl>
                                          <p:spTgt spid="210">
                                            <p:txEl>
                                              <p:pRg st="1" end="1"/>
                                            </p:txEl>
                                          </p:spTgt>
                                        </p:tgtEl>
                                        <p:attrNameLst>
                                          <p:attrName>style.visibility</p:attrName>
                                        </p:attrNameLst>
                                      </p:cBhvr>
                                      <p:to>
                                        <p:strVal val="visible"/>
                                      </p:to>
                                    </p:set>
                                    <p:animEffect filter="wipe(left)" transition="in">
                                      <p:cBhvr>
                                        <p:cTn id="26" dur="500"/>
                                        <p:tgtEl>
                                          <p:spTgt spid="210">
                                            <p:txEl>
                                              <p:pRg st="1" end="1"/>
                                            </p:txEl>
                                          </p:spTgt>
                                        </p:tgtEl>
                                      </p:cBhvr>
                                    </p:animEffect>
                                  </p:childTnLst>
                                </p:cTn>
                              </p:par>
                            </p:childTnLst>
                          </p:cTn>
                        </p:par>
                        <p:par>
                          <p:cTn id="27" fill="hold">
                            <p:stCondLst>
                              <p:cond delay="2500"/>
                            </p:stCondLst>
                            <p:childTnLst>
                              <p:par>
                                <p:cTn id="28" nodeType="afterEffect" presetClass="entr" presetSubtype="8" presetID="22" grpId="4" fill="hold">
                                  <p:stCondLst>
                                    <p:cond delay="0"/>
                                  </p:stCondLst>
                                  <p:iterate type="el" backwards="0">
                                    <p:tmAbs val="0"/>
                                  </p:iterate>
                                  <p:childTnLst>
                                    <p:set>
                                      <p:cBhvr>
                                        <p:cTn id="29" fill="hold"/>
                                        <p:tgtEl>
                                          <p:spTgt spid="210">
                                            <p:txEl>
                                              <p:pRg st="2" end="2"/>
                                            </p:txEl>
                                          </p:spTgt>
                                        </p:tgtEl>
                                        <p:attrNameLst>
                                          <p:attrName>style.visibility</p:attrName>
                                        </p:attrNameLst>
                                      </p:cBhvr>
                                      <p:to>
                                        <p:strVal val="visible"/>
                                      </p:to>
                                    </p:set>
                                    <p:animEffect filter="wipe(left)" transition="in">
                                      <p:cBhvr>
                                        <p:cTn id="30" dur="500"/>
                                        <p:tgtEl>
                                          <p:spTgt spid="210">
                                            <p:txEl>
                                              <p:pRg st="2" end="2"/>
                                            </p:txEl>
                                          </p:spTgt>
                                        </p:tgtEl>
                                      </p:cBhvr>
                                    </p:animEffect>
                                  </p:childTnLst>
                                </p:cTn>
                              </p:par>
                            </p:childTnLst>
                          </p:cTn>
                        </p:par>
                        <p:par>
                          <p:cTn id="31" fill="hold">
                            <p:stCondLst>
                              <p:cond delay="3000"/>
                            </p:stCondLst>
                            <p:childTnLst>
                              <p:par>
                                <p:cTn id="32" nodeType="afterEffect" presetClass="entr" presetSubtype="8" presetID="22" grpId="4" fill="hold">
                                  <p:stCondLst>
                                    <p:cond delay="0"/>
                                  </p:stCondLst>
                                  <p:iterate type="el" backwards="0">
                                    <p:tmAbs val="0"/>
                                  </p:iterate>
                                  <p:childTnLst>
                                    <p:set>
                                      <p:cBhvr>
                                        <p:cTn id="33" fill="hold"/>
                                        <p:tgtEl>
                                          <p:spTgt spid="210">
                                            <p:txEl>
                                              <p:pRg st="3" end="3"/>
                                            </p:txEl>
                                          </p:spTgt>
                                        </p:tgtEl>
                                        <p:attrNameLst>
                                          <p:attrName>style.visibility</p:attrName>
                                        </p:attrNameLst>
                                      </p:cBhvr>
                                      <p:to>
                                        <p:strVal val="visible"/>
                                      </p:to>
                                    </p:set>
                                    <p:animEffect filter="wipe(left)" transition="in">
                                      <p:cBhvr>
                                        <p:cTn id="34" dur="500"/>
                                        <p:tgtEl>
                                          <p:spTgt spid="210">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nodeType="clickEffect" presetClass="entr" presetSubtype="1" presetID="2" grpId="5" fill="hold">
                                  <p:stCondLst>
                                    <p:cond delay="0"/>
                                  </p:stCondLst>
                                  <p:iterate type="el" backwards="0">
                                    <p:tmAbs val="0"/>
                                  </p:iterate>
                                  <p:childTnLst>
                                    <p:set>
                                      <p:cBhvr>
                                        <p:cTn id="38" fill="hold"/>
                                        <p:tgtEl>
                                          <p:spTgt spid="206"/>
                                        </p:tgtEl>
                                        <p:attrNameLst>
                                          <p:attrName>style.visibility</p:attrName>
                                        </p:attrNameLst>
                                      </p:cBhvr>
                                      <p:to>
                                        <p:strVal val="visible"/>
                                      </p:to>
                                    </p:set>
                                    <p:anim calcmode="lin" valueType="num">
                                      <p:cBhvr>
                                        <p:cTn id="39" dur="1822" fill="hold"/>
                                        <p:tgtEl>
                                          <p:spTgt spid="206"/>
                                        </p:tgtEl>
                                        <p:attrNameLst>
                                          <p:attrName>ppt_x</p:attrName>
                                        </p:attrNameLst>
                                      </p:cBhvr>
                                      <p:tavLst>
                                        <p:tav tm="0">
                                          <p:val>
                                            <p:strVal val="#ppt_x"/>
                                          </p:val>
                                        </p:tav>
                                        <p:tav tm="100000">
                                          <p:val>
                                            <p:strVal val="#ppt_x"/>
                                          </p:val>
                                        </p:tav>
                                      </p:tavLst>
                                    </p:anim>
                                    <p:anim calcmode="lin" valueType="num">
                                      <p:cBhvr>
                                        <p:cTn id="40" dur="1822" fill="hold"/>
                                        <p:tgtEl>
                                          <p:spTgt spid="20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9" grpId="3"/>
      <p:bldP build="whole" bldLvl="1" animBg="1" rev="0" advAuto="0" spid="206" grpId="5"/>
      <p:bldP build="whole" bldLvl="1" animBg="1" rev="0" advAuto="0" spid="208" grpId="2"/>
      <p:bldP build="whole" bldLvl="1" animBg="1" rev="0" advAuto="0" spid="207" grpId="1"/>
      <p:bldP build="p" bldLvl="5" animBg="1" rev="0" advAuto="0" spid="210" grpId="4"/>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Shape 212"/>
          <p:cNvSpPr/>
          <p:nvPr>
            <p:ph type="title"/>
          </p:nvPr>
        </p:nvSpPr>
        <p:spPr>
          <a:prstGeom prst="rect">
            <a:avLst/>
          </a:prstGeom>
        </p:spPr>
        <p:txBody>
          <a:bodyPr/>
          <a:lstStyle/>
          <a:p>
            <a:pPr lvl="0">
              <a:defRPr sz="1800">
                <a:uFillTx/>
              </a:defRPr>
            </a:pPr>
            <a:r>
              <a:rPr sz="1200">
                <a:uFill>
                  <a:solidFill/>
                </a:uFill>
              </a:rPr>
              <a:t>Concept B</a:t>
            </a:r>
          </a:p>
        </p:txBody>
      </p:sp>
      <p:pic>
        <p:nvPicPr>
          <p:cNvPr id="213" name="PALG-CH5-222-KC_A.jpg"/>
          <p:cNvPicPr/>
          <p:nvPr/>
        </p:nvPicPr>
        <p:blipFill>
          <a:blip r:embed="rId2">
            <a:extLst/>
          </a:blip>
          <a:stretch>
            <a:fillRect/>
          </a:stretch>
        </p:blipFill>
        <p:spPr>
          <a:xfrm>
            <a:off x="438150" y="1495425"/>
            <a:ext cx="8239125" cy="4462463"/>
          </a:xfrm>
          <a:prstGeom prst="rect">
            <a:avLst/>
          </a:prstGeom>
          <a:ln w="12700">
            <a:miter lim="400000"/>
          </a:ln>
        </p:spPr>
      </p:pic>
    </p:spTree>
  </p:cSld>
  <p:clrMapOvr>
    <a:masterClrMapping/>
  </p:clrMapOvr>
  <p:transition spd="fast" advClick="1">
    <p:wipe dir="r"/>
  </p:transition>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Shape 215"/>
          <p:cNvSpPr/>
          <p:nvPr>
            <p:ph type="title"/>
          </p:nvPr>
        </p:nvSpPr>
        <p:spPr>
          <a:prstGeom prst="rect">
            <a:avLst/>
          </a:prstGeom>
        </p:spPr>
        <p:txBody>
          <a:bodyPr/>
          <a:lstStyle/>
          <a:p>
            <a:pPr lvl="0">
              <a:defRPr sz="1800">
                <a:uFillTx/>
              </a:defRPr>
            </a:pPr>
            <a:r>
              <a:rPr sz="1200">
                <a:uFill>
                  <a:solidFill/>
                </a:uFill>
              </a:rPr>
              <a:t>Example 3</a:t>
            </a:r>
          </a:p>
        </p:txBody>
      </p:sp>
      <p:sp>
        <p:nvSpPr>
          <p:cNvPr id="216" name="Shape 216"/>
          <p:cNvSpPr/>
          <p:nvPr/>
        </p:nvSpPr>
        <p:spPr>
          <a:xfrm>
            <a:off x="2628900" y="771525"/>
            <a:ext cx="5994401"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Find the Area </a:t>
            </a:r>
          </a:p>
        </p:txBody>
      </p:sp>
      <p:sp>
        <p:nvSpPr>
          <p:cNvPr id="217" name="Shape 217"/>
          <p:cNvSpPr/>
          <p:nvPr>
            <p:ph type="body" idx="4294967295"/>
          </p:nvPr>
        </p:nvSpPr>
        <p:spPr>
          <a:xfrm>
            <a:off x="533400" y="1590675"/>
            <a:ext cx="7848600" cy="2536825"/>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indent="0">
              <a:buClr>
                <a:srgbClr val="0068AD"/>
              </a:buClr>
              <a:buSzTx/>
              <a:buFont typeface="Arial"/>
              <a:buNone/>
              <a:defRPr b="1" sz="2400">
                <a:solidFill>
                  <a:srgbClr val="0068AD"/>
                </a:solidFill>
                <a:uFill>
                  <a:solidFill>
                    <a:srgbClr val="0068AD"/>
                  </a:solidFill>
                </a:uFill>
              </a:defRPr>
            </a:lvl1pPr>
          </a:lstStyle>
          <a:p>
            <a:pPr lvl="0">
              <a:defRPr b="0" sz="1800">
                <a:solidFill>
                  <a:srgbClr val="000000"/>
                </a:solidFill>
                <a:uFillTx/>
              </a:defRPr>
            </a:pPr>
            <a:r>
              <a:rPr b="1" sz="2400">
                <a:solidFill>
                  <a:srgbClr val="0068AD"/>
                </a:solidFill>
                <a:uFill>
                  <a:solidFill>
                    <a:srgbClr val="0068AD"/>
                  </a:solidFill>
                </a:uFill>
              </a:rPr>
              <a:t>The base of a triangle is 10 inches and the height is 7 inches. Find the area.</a:t>
            </a:r>
          </a:p>
        </p:txBody>
      </p:sp>
      <p:pic>
        <p:nvPicPr>
          <p:cNvPr id="218" name="5-1-3_1.png"/>
          <p:cNvPicPr/>
          <p:nvPr/>
        </p:nvPicPr>
        <p:blipFill>
          <a:blip r:embed="rId2">
            <a:extLst/>
          </a:blip>
          <a:srcRect l="0" t="0" r="25370" b="59814"/>
          <a:stretch>
            <a:fillRect/>
          </a:stretch>
        </p:blipFill>
        <p:spPr>
          <a:xfrm>
            <a:off x="927100" y="2755900"/>
            <a:ext cx="1358900" cy="825500"/>
          </a:xfrm>
          <a:prstGeom prst="rect">
            <a:avLst/>
          </a:prstGeom>
          <a:ln w="12700">
            <a:miter lim="400000"/>
          </a:ln>
        </p:spPr>
      </p:pic>
      <p:pic>
        <p:nvPicPr>
          <p:cNvPr id="219" name="5-1-3_1.png"/>
          <p:cNvPicPr/>
          <p:nvPr/>
        </p:nvPicPr>
        <p:blipFill>
          <a:blip r:embed="rId2">
            <a:extLst/>
          </a:blip>
          <a:srcRect l="0" t="81607" r="0" b="0"/>
          <a:stretch>
            <a:fillRect/>
          </a:stretch>
        </p:blipFill>
        <p:spPr>
          <a:xfrm>
            <a:off x="942975" y="5029200"/>
            <a:ext cx="1820863" cy="377825"/>
          </a:xfrm>
          <a:prstGeom prst="rect">
            <a:avLst/>
          </a:prstGeom>
          <a:ln w="12700">
            <a:miter lim="400000"/>
          </a:ln>
        </p:spPr>
      </p:pic>
      <p:pic>
        <p:nvPicPr>
          <p:cNvPr id="220" name="5-1-3_1.png"/>
          <p:cNvPicPr/>
          <p:nvPr/>
        </p:nvPicPr>
        <p:blipFill>
          <a:blip r:embed="rId2">
            <a:extLst/>
          </a:blip>
          <a:srcRect l="0" t="40803" r="0" b="18392"/>
          <a:stretch>
            <a:fillRect/>
          </a:stretch>
        </p:blipFill>
        <p:spPr>
          <a:xfrm>
            <a:off x="942975" y="3838575"/>
            <a:ext cx="1820863" cy="838200"/>
          </a:xfrm>
          <a:prstGeom prst="rect">
            <a:avLst/>
          </a:prstGeom>
          <a:ln w="12700">
            <a:miter lim="400000"/>
          </a:ln>
        </p:spPr>
      </p:pic>
      <p:sp>
        <p:nvSpPr>
          <p:cNvPr id="221" name="Shape 221"/>
          <p:cNvSpPr/>
          <p:nvPr/>
        </p:nvSpPr>
        <p:spPr>
          <a:xfrm>
            <a:off x="4114800" y="2895600"/>
            <a:ext cx="41275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400"/>
              </a:spcBef>
              <a:buClr>
                <a:srgbClr val="000000"/>
              </a:buClr>
              <a:buFont typeface="Arial"/>
              <a:defRPr sz="2400"/>
            </a:lvl1pPr>
          </a:lstStyle>
          <a:p>
            <a:pPr lvl="0">
              <a:defRPr sz="1800">
                <a:uFillTx/>
              </a:defRPr>
            </a:pPr>
            <a:r>
              <a:rPr sz="2400">
                <a:uFill>
                  <a:solidFill/>
                </a:uFill>
              </a:rPr>
              <a:t>Write the formula for area.</a:t>
            </a:r>
          </a:p>
        </p:txBody>
      </p:sp>
      <p:sp>
        <p:nvSpPr>
          <p:cNvPr id="222" name="Shape 222"/>
          <p:cNvSpPr/>
          <p:nvPr/>
        </p:nvSpPr>
        <p:spPr>
          <a:xfrm>
            <a:off x="4114800" y="3990975"/>
            <a:ext cx="45847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spcBef>
                <a:spcPts val="1400"/>
              </a:spcBef>
              <a:buClr>
                <a:srgbClr val="000000"/>
              </a:buClr>
              <a:buFont typeface="Arial"/>
              <a:defRPr>
                <a:uFillTx/>
              </a:defRPr>
            </a:pPr>
            <a:r>
              <a:rPr sz="2400">
                <a:uFill>
                  <a:solidFill/>
                </a:uFill>
              </a:rPr>
              <a:t>Replace </a:t>
            </a:r>
            <a:r>
              <a:rPr i="1" sz="2400">
                <a:uFill>
                  <a:solidFill/>
                </a:uFill>
              </a:rPr>
              <a:t>b</a:t>
            </a:r>
            <a:r>
              <a:rPr sz="2400">
                <a:uFill>
                  <a:solidFill/>
                </a:uFill>
              </a:rPr>
              <a:t> with 10 and </a:t>
            </a:r>
            <a:r>
              <a:rPr i="1" sz="2400">
                <a:uFill>
                  <a:solidFill/>
                </a:uFill>
              </a:rPr>
              <a:t>h</a:t>
            </a:r>
            <a:r>
              <a:rPr sz="2400">
                <a:uFill>
                  <a:solidFill/>
                </a:uFill>
              </a:rPr>
              <a:t> with 7.</a:t>
            </a:r>
          </a:p>
        </p:txBody>
      </p:sp>
      <p:sp>
        <p:nvSpPr>
          <p:cNvPr id="223" name="Shape 223"/>
          <p:cNvSpPr/>
          <p:nvPr/>
        </p:nvSpPr>
        <p:spPr>
          <a:xfrm>
            <a:off x="533400" y="5759450"/>
            <a:ext cx="7937500" cy="4716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1755139" indent="-1370012">
              <a:spcBef>
                <a:spcPts val="500"/>
              </a:spcBef>
              <a:buClr>
                <a:srgbClr val="FFFFFF"/>
              </a:buClr>
              <a:buFont typeface="Arial"/>
              <a:defRPr>
                <a:uFillTx/>
              </a:defRPr>
            </a:pPr>
            <a:r>
              <a:rPr b="1" sz="2400">
                <a:solidFill>
                  <a:srgbClr val="0068AD"/>
                </a:solidFill>
                <a:uFill>
                  <a:solidFill>
                    <a:srgbClr val="0068AD"/>
                  </a:solidFill>
                </a:uFill>
              </a:rPr>
              <a:t>Answer:</a:t>
            </a:r>
            <a:r>
              <a:rPr sz="2400">
                <a:solidFill>
                  <a:srgbClr val="E9332C"/>
                </a:solidFill>
                <a:uFill>
                  <a:solidFill>
                    <a:srgbClr val="E9332C"/>
                  </a:solidFill>
                </a:uFill>
              </a:rPr>
              <a:t> 	35 in</a:t>
            </a:r>
            <a:r>
              <a:rPr baseline="39999" sz="2400">
                <a:solidFill>
                  <a:srgbClr val="E9332C"/>
                </a:solidFill>
                <a:uFill>
                  <a:solidFill>
                    <a:srgbClr val="E9332C"/>
                  </a:solidFill>
                </a:uFill>
              </a:rPr>
              <a:t>2</a:t>
            </a:r>
          </a:p>
        </p:txBody>
      </p:sp>
      <p:sp>
        <p:nvSpPr>
          <p:cNvPr id="224" name="Shape 224"/>
          <p:cNvSpPr/>
          <p:nvPr/>
        </p:nvSpPr>
        <p:spPr>
          <a:xfrm>
            <a:off x="4114800" y="5010150"/>
            <a:ext cx="45847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400"/>
              </a:spcBef>
              <a:buClr>
                <a:srgbClr val="000000"/>
              </a:buClr>
              <a:buFont typeface="Arial"/>
              <a:defRPr sz="2400"/>
            </a:lvl1pPr>
          </a:lstStyle>
          <a:p>
            <a:pPr lvl="0">
              <a:defRPr sz="1800">
                <a:uFillTx/>
              </a:defRPr>
            </a:pPr>
            <a:r>
              <a:rPr sz="2400">
                <a:uFill>
                  <a:solidFill/>
                </a:uFill>
              </a:rPr>
              <a:t>Simplify.</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17">
                                            <p:bg/>
                                          </p:spTgt>
                                        </p:tgtEl>
                                        <p:attrNameLst>
                                          <p:attrName>style.visibility</p:attrName>
                                        </p:attrNameLst>
                                      </p:cBhvr>
                                      <p:to>
                                        <p:strVal val="visible"/>
                                      </p:to>
                                    </p:set>
                                    <p:animEffect filter="wipe(left)" transition="in">
                                      <p:cBhvr>
                                        <p:cTn id="7" dur="500"/>
                                        <p:tgtEl>
                                          <p:spTgt spid="217">
                                            <p:bg/>
                                          </p:spTgt>
                                        </p:tgtEl>
                                      </p:cBhvr>
                                    </p:animEffect>
                                  </p:childTnLst>
                                </p:cTn>
                              </p:par>
                              <p:par>
                                <p:cTn id="8" presetClass="entr" presetSubtype="8" presetID="22" grpId="1" fill="hold">
                                  <p:stCondLst>
                                    <p:cond delay="0"/>
                                  </p:stCondLst>
                                  <p:iterate type="el" backwards="0">
                                    <p:tmAbs val="0"/>
                                  </p:iterate>
                                  <p:childTnLst>
                                    <p:set>
                                      <p:cBhvr>
                                        <p:cTn id="9" fill="hold"/>
                                        <p:tgtEl>
                                          <p:spTgt spid="217">
                                            <p:txEl>
                                              <p:pRg st="0" end="0"/>
                                            </p:txEl>
                                          </p:spTgt>
                                        </p:tgtEl>
                                        <p:attrNameLst>
                                          <p:attrName>style.visibility</p:attrName>
                                        </p:attrNameLst>
                                      </p:cBhvr>
                                      <p:to>
                                        <p:strVal val="visible"/>
                                      </p:to>
                                    </p:set>
                                    <p:animEffect filter="wipe(left)" transition="in">
                                      <p:cBhvr>
                                        <p:cTn id="10" dur="500"/>
                                        <p:tgtEl>
                                          <p:spTgt spid="21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218"/>
                                        </p:tgtEl>
                                        <p:attrNameLst>
                                          <p:attrName>style.visibility</p:attrName>
                                        </p:attrNameLst>
                                      </p:cBhvr>
                                      <p:to>
                                        <p:strVal val="visible"/>
                                      </p:to>
                                    </p:set>
                                    <p:animEffect filter="wipe(left)" transition="in">
                                      <p:cBhvr>
                                        <p:cTn id="15" dur="500"/>
                                        <p:tgtEl>
                                          <p:spTgt spid="218"/>
                                        </p:tgtEl>
                                      </p:cBhvr>
                                    </p:animEffect>
                                  </p:childTnLst>
                                </p:cTn>
                              </p:par>
                            </p:childTnLst>
                          </p:cTn>
                        </p:par>
                        <p:par>
                          <p:cTn id="16" fill="hold">
                            <p:stCondLst>
                              <p:cond delay="500"/>
                            </p:stCondLst>
                            <p:childTnLst>
                              <p:par>
                                <p:cTn id="17" nodeType="afterEffect" presetClass="entr" presetSubtype="8" presetID="22" grpId="3" fill="hold">
                                  <p:stCondLst>
                                    <p:cond delay="0"/>
                                  </p:stCondLst>
                                  <p:iterate type="el" backwards="0">
                                    <p:tmAbs val="0"/>
                                  </p:iterate>
                                  <p:childTnLst>
                                    <p:set>
                                      <p:cBhvr>
                                        <p:cTn id="18" fill="hold"/>
                                        <p:tgtEl>
                                          <p:spTgt spid="221"/>
                                        </p:tgtEl>
                                        <p:attrNameLst>
                                          <p:attrName>style.visibility</p:attrName>
                                        </p:attrNameLst>
                                      </p:cBhvr>
                                      <p:to>
                                        <p:strVal val="visible"/>
                                      </p:to>
                                    </p:set>
                                    <p:animEffect filter="wipe(left)" transition="in">
                                      <p:cBhvr>
                                        <p:cTn id="19" dur="500"/>
                                        <p:tgtEl>
                                          <p:spTgt spid="221"/>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8" presetID="22" grpId="4" fill="hold">
                                  <p:stCondLst>
                                    <p:cond delay="0"/>
                                  </p:stCondLst>
                                  <p:iterate type="el" backwards="0">
                                    <p:tmAbs val="0"/>
                                  </p:iterate>
                                  <p:childTnLst>
                                    <p:set>
                                      <p:cBhvr>
                                        <p:cTn id="23" fill="hold"/>
                                        <p:tgtEl>
                                          <p:spTgt spid="220"/>
                                        </p:tgtEl>
                                        <p:attrNameLst>
                                          <p:attrName>style.visibility</p:attrName>
                                        </p:attrNameLst>
                                      </p:cBhvr>
                                      <p:to>
                                        <p:strVal val="visible"/>
                                      </p:to>
                                    </p:set>
                                    <p:animEffect filter="wipe(left)" transition="in">
                                      <p:cBhvr>
                                        <p:cTn id="24" dur="500"/>
                                        <p:tgtEl>
                                          <p:spTgt spid="220"/>
                                        </p:tgtEl>
                                      </p:cBhvr>
                                    </p:animEffect>
                                  </p:childTnLst>
                                </p:cTn>
                              </p:par>
                            </p:childTnLst>
                          </p:cTn>
                        </p:par>
                        <p:par>
                          <p:cTn id="25" fill="hold">
                            <p:stCondLst>
                              <p:cond delay="500"/>
                            </p:stCondLst>
                            <p:childTnLst>
                              <p:par>
                                <p:cTn id="26" nodeType="afterEffect" presetClass="entr" presetSubtype="8" presetID="22" grpId="5" fill="hold">
                                  <p:stCondLst>
                                    <p:cond delay="0"/>
                                  </p:stCondLst>
                                  <p:iterate type="el" backwards="0">
                                    <p:tmAbs val="0"/>
                                  </p:iterate>
                                  <p:childTnLst>
                                    <p:set>
                                      <p:cBhvr>
                                        <p:cTn id="27" fill="hold"/>
                                        <p:tgtEl>
                                          <p:spTgt spid="222"/>
                                        </p:tgtEl>
                                        <p:attrNameLst>
                                          <p:attrName>style.visibility</p:attrName>
                                        </p:attrNameLst>
                                      </p:cBhvr>
                                      <p:to>
                                        <p:strVal val="visible"/>
                                      </p:to>
                                    </p:set>
                                    <p:animEffect filter="wipe(left)" transition="in">
                                      <p:cBhvr>
                                        <p:cTn id="28" dur="500"/>
                                        <p:tgtEl>
                                          <p:spTgt spid="222"/>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8" presetID="22" grpId="6" fill="hold">
                                  <p:stCondLst>
                                    <p:cond delay="0"/>
                                  </p:stCondLst>
                                  <p:iterate type="el" backwards="0">
                                    <p:tmAbs val="0"/>
                                  </p:iterate>
                                  <p:childTnLst>
                                    <p:set>
                                      <p:cBhvr>
                                        <p:cTn id="32" fill="hold"/>
                                        <p:tgtEl>
                                          <p:spTgt spid="219"/>
                                        </p:tgtEl>
                                        <p:attrNameLst>
                                          <p:attrName>style.visibility</p:attrName>
                                        </p:attrNameLst>
                                      </p:cBhvr>
                                      <p:to>
                                        <p:strVal val="visible"/>
                                      </p:to>
                                    </p:set>
                                    <p:animEffect filter="wipe(left)" transition="in">
                                      <p:cBhvr>
                                        <p:cTn id="33" dur="500"/>
                                        <p:tgtEl>
                                          <p:spTgt spid="219"/>
                                        </p:tgtEl>
                                      </p:cBhvr>
                                    </p:animEffect>
                                  </p:childTnLst>
                                </p:cTn>
                              </p:par>
                            </p:childTnLst>
                          </p:cTn>
                        </p:par>
                        <p:par>
                          <p:cTn id="34" fill="hold">
                            <p:stCondLst>
                              <p:cond delay="500"/>
                            </p:stCondLst>
                            <p:childTnLst>
                              <p:par>
                                <p:cTn id="35" nodeType="afterEffect" presetClass="entr" presetSubtype="8" presetID="22" grpId="7" fill="hold">
                                  <p:stCondLst>
                                    <p:cond delay="0"/>
                                  </p:stCondLst>
                                  <p:iterate type="el" backwards="0">
                                    <p:tmAbs val="0"/>
                                  </p:iterate>
                                  <p:childTnLst>
                                    <p:set>
                                      <p:cBhvr>
                                        <p:cTn id="36" fill="hold"/>
                                        <p:tgtEl>
                                          <p:spTgt spid="224"/>
                                        </p:tgtEl>
                                        <p:attrNameLst>
                                          <p:attrName>style.visibility</p:attrName>
                                        </p:attrNameLst>
                                      </p:cBhvr>
                                      <p:to>
                                        <p:strVal val="visible"/>
                                      </p:to>
                                    </p:set>
                                    <p:animEffect filter="wipe(left)" transition="in">
                                      <p:cBhvr>
                                        <p:cTn id="37" dur="500"/>
                                        <p:tgtEl>
                                          <p:spTgt spid="224"/>
                                        </p:tgtEl>
                                      </p:cBhvr>
                                    </p:animEffect>
                                  </p:childTnLst>
                                </p:cTn>
                              </p:par>
                            </p:childTnLst>
                          </p:cTn>
                        </p:par>
                      </p:childTnLst>
                    </p:cTn>
                  </p:par>
                  <p:par>
                    <p:cTn id="38" fill="hold">
                      <p:stCondLst>
                        <p:cond delay="indefinite"/>
                      </p:stCondLst>
                      <p:childTnLst>
                        <p:par>
                          <p:cTn id="39" fill="hold">
                            <p:stCondLst>
                              <p:cond delay="0"/>
                            </p:stCondLst>
                            <p:childTnLst>
                              <p:par>
                                <p:cTn id="40" nodeType="clickEffect" presetClass="entr" presetSubtype="8" presetID="22" grpId="8" fill="hold">
                                  <p:stCondLst>
                                    <p:cond delay="0"/>
                                  </p:stCondLst>
                                  <p:iterate type="el" backwards="0">
                                    <p:tmAbs val="0"/>
                                  </p:iterate>
                                  <p:childTnLst>
                                    <p:set>
                                      <p:cBhvr>
                                        <p:cTn id="41" fill="hold"/>
                                        <p:tgtEl>
                                          <p:spTgt spid="223"/>
                                        </p:tgtEl>
                                        <p:attrNameLst>
                                          <p:attrName>style.visibility</p:attrName>
                                        </p:attrNameLst>
                                      </p:cBhvr>
                                      <p:to>
                                        <p:strVal val="visible"/>
                                      </p:to>
                                    </p:set>
                                    <p:animEffect filter="wipe(left)" transition="in">
                                      <p:cBhvr>
                                        <p:cTn id="42" dur="5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0" grpId="4"/>
      <p:bldP build="whole" bldLvl="1" animBg="1" rev="0" advAuto="0" spid="221" grpId="3"/>
      <p:bldP build="whole" bldLvl="1" animBg="1" rev="0" advAuto="0" spid="223" grpId="8"/>
      <p:bldP build="whole" bldLvl="1" animBg="1" rev="0" advAuto="0" spid="222" grpId="5"/>
      <p:bldP build="whole" bldLvl="1" animBg="1" rev="0" advAuto="0" spid="219" grpId="6"/>
      <p:bldP build="whole" bldLvl="1" animBg="1" rev="0" advAuto="0" spid="224" grpId="7"/>
      <p:bldP build="whole" bldLvl="1" animBg="1" rev="0" advAuto="0" spid="218" grpId="2"/>
      <p:bldP build="p" bldLvl="1" animBg="1" rev="0" advAuto="0" spid="217"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6" name="Shape 226"/>
          <p:cNvSpPr/>
          <p:nvPr>
            <p:ph type="title"/>
          </p:nvPr>
        </p:nvSpPr>
        <p:spPr>
          <a:prstGeom prst="rect">
            <a:avLst/>
          </a:prstGeom>
        </p:spPr>
        <p:txBody>
          <a:bodyPr/>
          <a:lstStyle/>
          <a:p>
            <a:pPr lvl="0">
              <a:defRPr sz="1800">
                <a:uFillTx/>
              </a:defRPr>
            </a:pPr>
            <a:r>
              <a:rPr sz="1200">
                <a:uFill>
                  <a:solidFill/>
                </a:uFill>
              </a:rPr>
              <a:t>Example 3</a:t>
            </a:r>
          </a:p>
        </p:txBody>
      </p:sp>
      <p:sp>
        <p:nvSpPr>
          <p:cNvPr id="227" name="Shape 227"/>
          <p:cNvSpPr/>
          <p:nvPr/>
        </p:nvSpPr>
        <p:spPr>
          <a:xfrm>
            <a:off x="857250" y="2870200"/>
            <a:ext cx="2806700" cy="23876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48 cm</a:t>
            </a:r>
            <a:r>
              <a:rPr b="1" baseline="39999" sz="2400">
                <a:uFill>
                  <a:solidFill/>
                </a:uFill>
              </a:rPr>
              <a:t>2</a:t>
            </a:r>
            <a:endParaRPr b="1" baseline="39999"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56 cm</a:t>
            </a:r>
            <a:r>
              <a:rPr b="1" baseline="39999" sz="2400">
                <a:uFill>
                  <a:solidFill/>
                </a:uFill>
              </a:rPr>
              <a:t>2</a:t>
            </a:r>
            <a:endParaRPr b="1" baseline="39999"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80 cm</a:t>
            </a:r>
            <a:r>
              <a:rPr b="1" baseline="39999" sz="2400">
                <a:uFill>
                  <a:solidFill/>
                </a:uFill>
              </a:rPr>
              <a:t>2</a:t>
            </a:r>
            <a:endParaRPr b="1" baseline="39999"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92 cm</a:t>
            </a:r>
            <a:r>
              <a:rPr b="1" baseline="39999" sz="2400">
                <a:uFill>
                  <a:solidFill/>
                </a:uFill>
              </a:rPr>
              <a:t>2</a:t>
            </a:r>
          </a:p>
        </p:txBody>
      </p:sp>
      <p:sp>
        <p:nvSpPr>
          <p:cNvPr id="228" name="Shape 228"/>
          <p:cNvSpPr/>
          <p:nvPr/>
        </p:nvSpPr>
        <p:spPr>
          <a:xfrm>
            <a:off x="523875" y="1617662"/>
            <a:ext cx="8026400" cy="1092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3540">
              <a:lnSpc>
                <a:spcPct val="90000"/>
              </a:lnSpc>
              <a:buClr>
                <a:srgbClr val="0068AD"/>
              </a:buClr>
              <a:buFont typeface="Arial"/>
              <a:defRPr b="1" sz="2400">
                <a:solidFill>
                  <a:srgbClr val="0068AD"/>
                </a:solidFill>
                <a:uFill>
                  <a:solidFill>
                    <a:srgbClr val="0068AD"/>
                  </a:solidFill>
                </a:uFill>
              </a:defRPr>
            </a:lvl1pPr>
          </a:lstStyle>
          <a:p>
            <a:pPr lvl="0">
              <a:defRPr b="0" sz="1800">
                <a:solidFill>
                  <a:srgbClr val="000000"/>
                </a:solidFill>
                <a:uFillTx/>
              </a:defRPr>
            </a:pPr>
            <a:r>
              <a:rPr b="1" sz="2400">
                <a:solidFill>
                  <a:srgbClr val="0068AD"/>
                </a:solidFill>
                <a:uFill>
                  <a:solidFill>
                    <a:srgbClr val="0068AD"/>
                  </a:solidFill>
                </a:uFill>
              </a:rPr>
              <a:t>The base of a triangle is 14 centimeters and the height is 8 centimeters. What is the area of the triangle?</a:t>
            </a:r>
          </a:p>
        </p:txBody>
      </p:sp>
      <p:sp>
        <p:nvSpPr>
          <p:cNvPr id="229" name="Shape 229"/>
          <p:cNvSpPr/>
          <p:nvPr/>
        </p:nvSpPr>
        <p:spPr>
          <a:xfrm>
            <a:off x="876300" y="3790950"/>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pic>
        <p:nvPicPr>
          <p:cNvPr id="230" name="Check Progress.png"/>
          <p:cNvPicPr/>
          <p:nvPr/>
        </p:nvPicPr>
        <p:blipFill>
          <a:blip r:embed="rId2">
            <a:extLst/>
          </a:blip>
          <a:stretch>
            <a:fillRect/>
          </a:stretch>
        </p:blipFill>
        <p:spPr>
          <a:xfrm>
            <a:off x="2716212" y="712787"/>
            <a:ext cx="2846388" cy="511176"/>
          </a:xfrm>
          <a:prstGeom prst="rect">
            <a:avLst/>
          </a:prstGeom>
          <a:ln w="12700">
            <a:miter lim="400000"/>
          </a:ln>
        </p:spPr>
      </p:pic>
      <p:pic>
        <p:nvPicPr>
          <p:cNvPr id="231" name="CheckPointICON.jpg"/>
          <p:cNvPicPr/>
          <p:nvPr/>
        </p:nvPicPr>
        <p:blipFill>
          <a:blip r:embed="rId3">
            <a:extLst/>
          </a:blip>
          <a:stretch>
            <a:fillRect/>
          </a:stretch>
        </p:blipFill>
        <p:spPr>
          <a:xfrm>
            <a:off x="7467600" y="747712"/>
            <a:ext cx="1222375" cy="376239"/>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30"/>
                                        </p:tgtEl>
                                        <p:attrNameLst>
                                          <p:attrName>style.visibility</p:attrName>
                                        </p:attrNameLst>
                                      </p:cBhvr>
                                      <p:to>
                                        <p:strVal val="visible"/>
                                      </p:to>
                                    </p:set>
                                    <p:animEffect filter="wipe(left)" transition="in">
                                      <p:cBhvr>
                                        <p:cTn id="7" dur="500"/>
                                        <p:tgtEl>
                                          <p:spTgt spid="230"/>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231"/>
                                        </p:tgtEl>
                                        <p:attrNameLst>
                                          <p:attrName>style.visibility</p:attrName>
                                        </p:attrNameLst>
                                      </p:cBhvr>
                                      <p:to>
                                        <p:strVal val="visible"/>
                                      </p:to>
                                    </p:set>
                                    <p:animEffect filter="fade" transition="in">
                                      <p:cBhvr>
                                        <p:cTn id="11" dur="500"/>
                                        <p:tgtEl>
                                          <p:spTgt spid="231"/>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228"/>
                                        </p:tgtEl>
                                        <p:attrNameLst>
                                          <p:attrName>style.visibility</p:attrName>
                                        </p:attrNameLst>
                                      </p:cBhvr>
                                      <p:to>
                                        <p:strVal val="visible"/>
                                      </p:to>
                                    </p:set>
                                    <p:animEffect filter="wipe(left)" transition="in">
                                      <p:cBhvr>
                                        <p:cTn id="15" dur="500"/>
                                        <p:tgtEl>
                                          <p:spTgt spid="228"/>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227"/>
                                        </p:tgtEl>
                                        <p:attrNameLst>
                                          <p:attrName>style.visibility</p:attrName>
                                        </p:attrNameLst>
                                      </p:cBhvr>
                                      <p:to>
                                        <p:strVal val="visible"/>
                                      </p:to>
                                    </p:set>
                                    <p:animEffect filter="wipe(left)" transition="in">
                                      <p:cBhvr>
                                        <p:cTn id="19" dur="500"/>
                                        <p:tgtEl>
                                          <p:spTgt spid="227"/>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1" presetID="2" grpId="5" fill="hold">
                                  <p:stCondLst>
                                    <p:cond delay="0"/>
                                  </p:stCondLst>
                                  <p:iterate type="el" backwards="0">
                                    <p:tmAbs val="0"/>
                                  </p:iterate>
                                  <p:childTnLst>
                                    <p:set>
                                      <p:cBhvr>
                                        <p:cTn id="23" fill="hold"/>
                                        <p:tgtEl>
                                          <p:spTgt spid="229"/>
                                        </p:tgtEl>
                                        <p:attrNameLst>
                                          <p:attrName>style.visibility</p:attrName>
                                        </p:attrNameLst>
                                      </p:cBhvr>
                                      <p:to>
                                        <p:strVal val="visible"/>
                                      </p:to>
                                    </p:set>
                                    <p:anim calcmode="lin" valueType="num">
                                      <p:cBhvr>
                                        <p:cTn id="24" dur="1822" fill="hold"/>
                                        <p:tgtEl>
                                          <p:spTgt spid="229"/>
                                        </p:tgtEl>
                                        <p:attrNameLst>
                                          <p:attrName>ppt_x</p:attrName>
                                        </p:attrNameLst>
                                      </p:cBhvr>
                                      <p:tavLst>
                                        <p:tav tm="0">
                                          <p:val>
                                            <p:strVal val="#ppt_x"/>
                                          </p:val>
                                        </p:tav>
                                        <p:tav tm="100000">
                                          <p:val>
                                            <p:strVal val="#ppt_x"/>
                                          </p:val>
                                        </p:tav>
                                      </p:tavLst>
                                    </p:anim>
                                    <p:anim calcmode="lin" valueType="num">
                                      <p:cBhvr>
                                        <p:cTn id="25" dur="1822" fill="hold"/>
                                        <p:tgtEl>
                                          <p:spTgt spid="2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0" grpId="1"/>
      <p:bldP build="whole" bldLvl="1" animBg="1" rev="0" advAuto="0" spid="227" grpId="4"/>
      <p:bldP build="whole" bldLvl="1" animBg="1" rev="0" advAuto="0" spid="229" grpId="5"/>
      <p:bldP build="whole" bldLvl="1" animBg="1" rev="0" advAuto="0" spid="228" grpId="3"/>
      <p:bldP build="whole" bldLvl="1" animBg="1" rev="0" advAuto="0" spid="231" grpId="2"/>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35" name="Group 235"/>
          <p:cNvGrpSpPr/>
          <p:nvPr/>
        </p:nvGrpSpPr>
        <p:grpSpPr>
          <a:xfrm>
            <a:off x="533400" y="5334000"/>
            <a:ext cx="8089900" cy="447229"/>
            <a:chOff x="0" y="0"/>
            <a:chExt cx="8089900" cy="447228"/>
          </a:xfrm>
        </p:grpSpPr>
        <p:sp>
          <p:nvSpPr>
            <p:cNvPr id="233" name="Shape 233"/>
            <p:cNvSpPr/>
            <p:nvPr/>
          </p:nvSpPr>
          <p:spPr>
            <a:xfrm>
              <a:off x="0" y="0"/>
              <a:ext cx="8089900" cy="447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2212339" indent="-1828800">
                <a:lnSpc>
                  <a:spcPct val="90000"/>
                </a:lnSpc>
                <a:spcBef>
                  <a:spcPts val="500"/>
                </a:spcBef>
                <a:buClr>
                  <a:srgbClr val="FFFFFF"/>
                </a:buClr>
                <a:buFont typeface="Arial"/>
                <a:tabLst>
                  <a:tab pos="5473700" algn="l"/>
                  <a:tab pos="5524500" algn="l"/>
                </a:tabLst>
                <a:defRPr>
                  <a:uFillTx/>
                </a:defRPr>
              </a:pPr>
              <a:r>
                <a:rPr b="1" sz="2400">
                  <a:solidFill>
                    <a:srgbClr val="0068AD"/>
                  </a:solidFill>
                  <a:uFill>
                    <a:solidFill>
                      <a:srgbClr val="0068AD"/>
                    </a:solidFill>
                  </a:uFill>
                </a:rPr>
                <a:t>Plan</a:t>
              </a:r>
              <a:r>
                <a:rPr sz="2400">
                  <a:uFill>
                    <a:solidFill/>
                  </a:uFill>
                </a:rPr>
                <a:t>	Use the formula	to find the width.</a:t>
              </a:r>
            </a:p>
          </p:txBody>
        </p:sp>
        <p:pic>
          <p:nvPicPr>
            <p:cNvPr id="234" name="5-1-4redo.png"/>
            <p:cNvPicPr/>
            <p:nvPr/>
          </p:nvPicPr>
          <p:blipFill>
            <a:blip r:embed="rId2">
              <a:extLst/>
            </a:blip>
            <a:stretch>
              <a:fillRect/>
            </a:stretch>
          </p:blipFill>
          <p:spPr>
            <a:xfrm>
              <a:off x="4452937" y="22225"/>
              <a:ext cx="1014414" cy="330201"/>
            </a:xfrm>
            <a:prstGeom prst="rect">
              <a:avLst/>
            </a:prstGeom>
            <a:ln w="12700" cap="flat">
              <a:noFill/>
              <a:miter lim="400000"/>
            </a:ln>
            <a:effectLst/>
          </p:spPr>
        </p:pic>
      </p:grpSp>
      <p:sp>
        <p:nvSpPr>
          <p:cNvPr id="236" name="Shape 236"/>
          <p:cNvSpPr/>
          <p:nvPr>
            <p:ph type="title"/>
          </p:nvPr>
        </p:nvSpPr>
        <p:spPr>
          <a:prstGeom prst="rect">
            <a:avLst/>
          </a:prstGeom>
        </p:spPr>
        <p:txBody>
          <a:bodyPr/>
          <a:lstStyle/>
          <a:p>
            <a:pPr lvl="0">
              <a:defRPr sz="1800">
                <a:uFillTx/>
              </a:defRPr>
            </a:pPr>
            <a:r>
              <a:rPr sz="1200">
                <a:uFill>
                  <a:solidFill/>
                </a:uFill>
              </a:rPr>
              <a:t>Example 4</a:t>
            </a:r>
          </a:p>
        </p:txBody>
      </p:sp>
      <p:sp>
        <p:nvSpPr>
          <p:cNvPr id="237" name="Shape 237"/>
          <p:cNvSpPr/>
          <p:nvPr/>
        </p:nvSpPr>
        <p:spPr>
          <a:xfrm>
            <a:off x="4457700" y="771525"/>
            <a:ext cx="4381500"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Find the Width </a:t>
            </a:r>
          </a:p>
        </p:txBody>
      </p:sp>
      <p:sp>
        <p:nvSpPr>
          <p:cNvPr id="238" name="Shape 238"/>
          <p:cNvSpPr/>
          <p:nvPr/>
        </p:nvSpPr>
        <p:spPr>
          <a:xfrm>
            <a:off x="523875" y="1617662"/>
            <a:ext cx="8032750" cy="14103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spcBef>
                <a:spcPts val="500"/>
              </a:spcBef>
              <a:buClr>
                <a:srgbClr val="E9332C"/>
              </a:buClr>
              <a:buFont typeface="Arial"/>
              <a:defRPr>
                <a:uFillTx/>
              </a:defRPr>
            </a:pPr>
            <a:r>
              <a:rPr b="1" sz="2400">
                <a:solidFill>
                  <a:srgbClr val="E9332C"/>
                </a:solidFill>
                <a:uFill>
                  <a:solidFill>
                    <a:srgbClr val="E9332C"/>
                  </a:solidFill>
                </a:uFill>
              </a:rPr>
              <a:t>SEEDING </a:t>
            </a:r>
            <a:r>
              <a:rPr b="1" sz="2400">
                <a:uFill>
                  <a:solidFill/>
                </a:uFill>
              </a:rPr>
              <a:t> </a:t>
            </a:r>
            <a:r>
              <a:rPr b="1" sz="2400">
                <a:solidFill>
                  <a:srgbClr val="0068AD"/>
                </a:solidFill>
                <a:uFill>
                  <a:solidFill>
                    <a:srgbClr val="0068AD"/>
                  </a:solidFill>
                </a:uFill>
              </a:rPr>
              <a:t>Mrs. Winston has a small bag of grass seed that will seed 750 square feet. If the area she wants to reseed is 30 feet long, how wide can the area be?</a:t>
            </a:r>
          </a:p>
        </p:txBody>
      </p:sp>
      <p:sp>
        <p:nvSpPr>
          <p:cNvPr id="239" name="Shape 239"/>
          <p:cNvSpPr/>
          <p:nvPr/>
        </p:nvSpPr>
        <p:spPr>
          <a:xfrm>
            <a:off x="876300" y="3170237"/>
            <a:ext cx="7721600" cy="18696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1869439" indent="-1828800">
              <a:spcBef>
                <a:spcPts val="500"/>
              </a:spcBef>
              <a:buClr>
                <a:srgbClr val="0068AD"/>
              </a:buClr>
              <a:buFont typeface="Arial"/>
              <a:defRPr>
                <a:uFillTx/>
              </a:defRPr>
            </a:pPr>
            <a:r>
              <a:rPr b="1" sz="2400">
                <a:solidFill>
                  <a:srgbClr val="0068AD"/>
                </a:solidFill>
                <a:uFill>
                  <a:solidFill>
                    <a:srgbClr val="0068AD"/>
                  </a:solidFill>
                </a:uFill>
              </a:rPr>
              <a:t>Understand</a:t>
            </a:r>
            <a:r>
              <a:rPr sz="2400">
                <a:uFill>
                  <a:solidFill/>
                </a:uFill>
              </a:rPr>
              <a:t>	You know Mrs. Winston needs to seed a rectangle that is 30 feet long and has enough seed to cover an area of 750 square feet. You need to find the width of the rectangle.</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38"/>
                                        </p:tgtEl>
                                        <p:attrNameLst>
                                          <p:attrName>style.visibility</p:attrName>
                                        </p:attrNameLst>
                                      </p:cBhvr>
                                      <p:to>
                                        <p:strVal val="visible"/>
                                      </p:to>
                                    </p:set>
                                    <p:animEffect filter="wipe(left)" transition="in">
                                      <p:cBhvr>
                                        <p:cTn id="7" dur="500"/>
                                        <p:tgtEl>
                                          <p:spTgt spid="238"/>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239">
                                            <p:bg/>
                                          </p:spTgt>
                                        </p:tgtEl>
                                        <p:attrNameLst>
                                          <p:attrName>style.visibility</p:attrName>
                                        </p:attrNameLst>
                                      </p:cBhvr>
                                      <p:to>
                                        <p:strVal val="visible"/>
                                      </p:to>
                                    </p:set>
                                    <p:animEffect filter="wipe(left)" transition="in">
                                      <p:cBhvr>
                                        <p:cTn id="12" dur="500"/>
                                        <p:tgtEl>
                                          <p:spTgt spid="239">
                                            <p:bg/>
                                          </p:spTgt>
                                        </p:tgtEl>
                                      </p:cBhvr>
                                    </p:animEffect>
                                  </p:childTnLst>
                                </p:cTn>
                              </p:par>
                              <p:par>
                                <p:cTn id="13" presetClass="entr" presetSubtype="8" presetID="22" grpId="2" fill="hold">
                                  <p:stCondLst>
                                    <p:cond delay="0"/>
                                  </p:stCondLst>
                                  <p:iterate type="el" backwards="0">
                                    <p:tmAbs val="0"/>
                                  </p:iterate>
                                  <p:childTnLst>
                                    <p:set>
                                      <p:cBhvr>
                                        <p:cTn id="14" fill="hold"/>
                                        <p:tgtEl>
                                          <p:spTgt spid="239">
                                            <p:txEl>
                                              <p:pRg st="0" end="0"/>
                                            </p:txEl>
                                          </p:spTgt>
                                        </p:tgtEl>
                                        <p:attrNameLst>
                                          <p:attrName>style.visibility</p:attrName>
                                        </p:attrNameLst>
                                      </p:cBhvr>
                                      <p:to>
                                        <p:strVal val="visible"/>
                                      </p:to>
                                    </p:set>
                                    <p:animEffect filter="wipe(left)" transition="in">
                                      <p:cBhvr>
                                        <p:cTn id="15" dur="500"/>
                                        <p:tgtEl>
                                          <p:spTgt spid="23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3" fill="hold">
                                  <p:stCondLst>
                                    <p:cond delay="0"/>
                                  </p:stCondLst>
                                  <p:iterate type="el" backwards="0">
                                    <p:tmAbs val="0"/>
                                  </p:iterate>
                                  <p:childTnLst>
                                    <p:set>
                                      <p:cBhvr>
                                        <p:cTn id="19" fill="hold"/>
                                        <p:tgtEl>
                                          <p:spTgt spid="235"/>
                                        </p:tgtEl>
                                        <p:attrNameLst>
                                          <p:attrName>style.visibility</p:attrName>
                                        </p:attrNameLst>
                                      </p:cBhvr>
                                      <p:to>
                                        <p:strVal val="visible"/>
                                      </p:to>
                                    </p:set>
                                    <p:animEffect filter="wipe(left)" transition="in">
                                      <p:cBhvr>
                                        <p:cTn id="20" dur="5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9" grpId="2"/>
      <p:bldP build="whole" bldLvl="1" animBg="1" rev="0" advAuto="0" spid="235" grpId="3"/>
      <p:bldP build="whole" bldLvl="1" animBg="1" rev="0" advAuto="0" spid="238"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title"/>
          </p:nvPr>
        </p:nvSpPr>
        <p:spPr>
          <a:prstGeom prst="rect">
            <a:avLst/>
          </a:prstGeom>
        </p:spPr>
        <p:txBody>
          <a:bodyPr/>
          <a:lstStyle/>
          <a:p>
            <a:pPr lvl="0">
              <a:defRPr sz="1800">
                <a:uFillTx/>
              </a:defRPr>
            </a:pPr>
            <a:r>
              <a:rPr sz="1200">
                <a:uFill>
                  <a:solidFill/>
                </a:uFill>
              </a:rPr>
              <a:t>Lesson Menu</a:t>
            </a:r>
          </a:p>
        </p:txBody>
      </p:sp>
      <p:sp>
        <p:nvSpPr>
          <p:cNvPr id="120" name="Shape 120"/>
          <p:cNvSpPr/>
          <p:nvPr/>
        </p:nvSpPr>
        <p:spPr>
          <a:xfrm>
            <a:off x="981075" y="1762125"/>
            <a:ext cx="7772400" cy="33401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2098039" indent="-2057400">
              <a:lnSpc>
                <a:spcPct val="90000"/>
              </a:lnSpc>
              <a:spcBef>
                <a:spcPts val="500"/>
              </a:spcBef>
              <a:buClr>
                <a:srgbClr val="E9332C"/>
              </a:buClr>
              <a:buFont typeface="Arial"/>
              <a:defRPr>
                <a:uFillTx/>
              </a:defRPr>
            </a:pPr>
            <a:r>
              <a:rPr b="1" sz="2200">
                <a:solidFill>
                  <a:srgbClr val="E9321E"/>
                </a:solidFill>
                <a:uFill>
                  <a:solidFill>
                    <a:srgbClr val="E9321E"/>
                  </a:solidFill>
                </a:uFill>
                <a:hlinkClick r:id="" invalidUrl="" action="ppaction://hlinkshowjump?jump=nextslide" tgtFrame="" tooltip="" history="1" highlightClick="0" endSnd="0"/>
              </a:rPr>
              <a:t>Five-Minute Check (over Chapter 4)</a:t>
            </a:r>
            <a:endParaRPr>
              <a:uFill>
                <a:solidFill/>
              </a:uFill>
            </a:endParaRPr>
          </a:p>
          <a:p>
            <a:pPr lvl="0" marL="2098039" indent="-2057400">
              <a:lnSpc>
                <a:spcPct val="90000"/>
              </a:lnSpc>
              <a:spcBef>
                <a:spcPts val="500"/>
              </a:spcBef>
              <a:buClr>
                <a:srgbClr val="000000"/>
              </a:buClr>
              <a:buFont typeface="Arial"/>
              <a:defRPr>
                <a:uFillTx/>
              </a:defRPr>
            </a:pPr>
            <a:r>
              <a:rPr b="1" sz="2200">
                <a:solidFill>
                  <a:srgbClr val="E9321E"/>
                </a:solidFill>
                <a:uFill>
                  <a:solidFill>
                    <a:srgbClr val="E9321E"/>
                  </a:solidFill>
                </a:uFill>
                <a:hlinkClick r:id="rId2" invalidUrl="" action="ppaction://hlinksldjump" tgtFrame="" tooltip="" history="1" highlightClick="0" endSnd="0"/>
              </a:rPr>
              <a:t>Then/Now</a:t>
            </a:r>
            <a:endParaRPr>
              <a:uFill>
                <a:solidFill/>
              </a:uFill>
            </a:endParaRPr>
          </a:p>
          <a:p>
            <a:pPr lvl="0" marL="2098039" indent="-2057400">
              <a:lnSpc>
                <a:spcPct val="90000"/>
              </a:lnSpc>
              <a:spcBef>
                <a:spcPts val="500"/>
              </a:spcBef>
              <a:buClr>
                <a:srgbClr val="E9332C"/>
              </a:buClr>
              <a:buFont typeface="Arial"/>
              <a:defRPr>
                <a:uFillTx/>
              </a:defRPr>
            </a:pPr>
            <a:r>
              <a:rPr b="1" sz="2200">
                <a:solidFill>
                  <a:srgbClr val="E9321E"/>
                </a:solidFill>
                <a:uFill>
                  <a:solidFill>
                    <a:srgbClr val="E9321E"/>
                  </a:solidFill>
                </a:uFill>
                <a:hlinkClick r:id="rId3" invalidUrl="" action="ppaction://hlinksldjump" tgtFrame="" tooltip="" history="1" highlightClick="0" endSnd="0"/>
              </a:rPr>
              <a:t>New Vocabulary</a:t>
            </a:r>
            <a:endParaRPr>
              <a:uFill>
                <a:solidFill/>
              </a:uFill>
            </a:endParaRPr>
          </a:p>
          <a:p>
            <a:pPr lvl="0" marL="2098039" indent="-2057400">
              <a:lnSpc>
                <a:spcPct val="90000"/>
              </a:lnSpc>
              <a:spcBef>
                <a:spcPts val="500"/>
              </a:spcBef>
              <a:buClr>
                <a:srgbClr val="E9332C"/>
              </a:buClr>
              <a:buFont typeface="Arial"/>
              <a:defRPr>
                <a:uFillTx/>
              </a:defRPr>
            </a:pPr>
            <a:r>
              <a:rPr b="1" sz="2200">
                <a:solidFill>
                  <a:srgbClr val="E9321E"/>
                </a:solidFill>
                <a:uFill>
                  <a:solidFill>
                    <a:srgbClr val="E9321E"/>
                  </a:solidFill>
                </a:uFill>
                <a:hlinkClick r:id="rId4" invalidUrl="" action="ppaction://hlinksldjump" tgtFrame="" tooltip="" history="1" highlightClick="0" endSnd="0"/>
              </a:rPr>
              <a:t>Key Concept:  Perimeter</a:t>
            </a:r>
            <a:endParaRPr>
              <a:uFill>
                <a:solidFill/>
              </a:uFill>
            </a:endParaRPr>
          </a:p>
          <a:p>
            <a:pPr lvl="0" marL="2098039" indent="-2057400">
              <a:lnSpc>
                <a:spcPct val="90000"/>
              </a:lnSpc>
              <a:spcBef>
                <a:spcPts val="500"/>
              </a:spcBef>
              <a:buClr>
                <a:srgbClr val="E9332C"/>
              </a:buClr>
              <a:buFont typeface="Arial"/>
              <a:defRPr>
                <a:uFillTx/>
              </a:defRPr>
            </a:pPr>
            <a:r>
              <a:rPr b="1" sz="2200">
                <a:solidFill>
                  <a:srgbClr val="E9321E"/>
                </a:solidFill>
                <a:uFill>
                  <a:solidFill>
                    <a:srgbClr val="E9321E"/>
                  </a:solidFill>
                </a:uFill>
                <a:hlinkClick r:id="rId5" invalidUrl="" action="ppaction://hlinksldjump" tgtFrame="" tooltip="" history="1" highlightClick="0" endSnd="0"/>
              </a:rPr>
              <a:t>Example 1:  Find the Perimeter</a:t>
            </a:r>
            <a:endParaRPr>
              <a:uFill>
                <a:solidFill/>
              </a:uFill>
            </a:endParaRPr>
          </a:p>
          <a:p>
            <a:pPr lvl="0" marL="2098039" indent="-2057400">
              <a:lnSpc>
                <a:spcPct val="90000"/>
              </a:lnSpc>
              <a:spcBef>
                <a:spcPts val="500"/>
              </a:spcBef>
              <a:buClr>
                <a:srgbClr val="E9332C"/>
              </a:buClr>
              <a:buFont typeface="Arial"/>
              <a:defRPr>
                <a:uFillTx/>
              </a:defRPr>
            </a:pPr>
            <a:r>
              <a:rPr b="1" sz="2200">
                <a:solidFill>
                  <a:srgbClr val="E9321E"/>
                </a:solidFill>
                <a:uFill>
                  <a:solidFill>
                    <a:srgbClr val="E9321E"/>
                  </a:solidFill>
                </a:uFill>
                <a:hlinkClick r:id="rId6" invalidUrl="" action="ppaction://hlinksldjump" tgtFrame="" tooltip="" history="1" highlightClick="0" endSnd="0"/>
              </a:rPr>
              <a:t>Example 2:  Find the Length</a:t>
            </a:r>
            <a:endParaRPr>
              <a:uFill>
                <a:solidFill/>
              </a:uFill>
            </a:endParaRPr>
          </a:p>
          <a:p>
            <a:pPr lvl="0" marL="2098039" indent="-2057400">
              <a:lnSpc>
                <a:spcPct val="90000"/>
              </a:lnSpc>
              <a:spcBef>
                <a:spcPts val="500"/>
              </a:spcBef>
              <a:buClr>
                <a:srgbClr val="E9332C"/>
              </a:buClr>
              <a:buFont typeface="Arial"/>
              <a:defRPr>
                <a:uFillTx/>
              </a:defRPr>
            </a:pPr>
            <a:r>
              <a:rPr b="1" sz="2200">
                <a:solidFill>
                  <a:srgbClr val="E9321E"/>
                </a:solidFill>
                <a:uFill>
                  <a:solidFill>
                    <a:srgbClr val="E9321E"/>
                  </a:solidFill>
                </a:uFill>
                <a:hlinkClick r:id="rId7" invalidUrl="" action="ppaction://hlinksldjump" tgtFrame="" tooltip="" history="1" highlightClick="0" endSnd="0"/>
              </a:rPr>
              <a:t>Key Concept:  Area  </a:t>
            </a:r>
            <a:endParaRPr>
              <a:uFill>
                <a:solidFill/>
              </a:uFill>
            </a:endParaRPr>
          </a:p>
          <a:p>
            <a:pPr lvl="0" marL="2098039" indent="-2057400">
              <a:lnSpc>
                <a:spcPct val="90000"/>
              </a:lnSpc>
              <a:spcBef>
                <a:spcPts val="500"/>
              </a:spcBef>
              <a:buClr>
                <a:srgbClr val="E9332C"/>
              </a:buClr>
              <a:buFont typeface="Arial"/>
              <a:defRPr>
                <a:uFillTx/>
              </a:defRPr>
            </a:pPr>
            <a:r>
              <a:rPr b="1" sz="2200">
                <a:solidFill>
                  <a:srgbClr val="E9321E"/>
                </a:solidFill>
                <a:uFill>
                  <a:solidFill>
                    <a:srgbClr val="E9321E"/>
                  </a:solidFill>
                </a:uFill>
                <a:hlinkClick r:id="rId8" invalidUrl="" action="ppaction://hlinksldjump" tgtFrame="" tooltip="" history="1" highlightClick="0" endSnd="0"/>
              </a:rPr>
              <a:t>Example 3:  Find the Area</a:t>
            </a:r>
            <a:endParaRPr>
              <a:uFill>
                <a:solidFill/>
              </a:uFill>
            </a:endParaRPr>
          </a:p>
          <a:p>
            <a:pPr lvl="0" marL="2098039" indent="-2057400">
              <a:lnSpc>
                <a:spcPct val="90000"/>
              </a:lnSpc>
              <a:spcBef>
                <a:spcPts val="500"/>
              </a:spcBef>
              <a:buClr>
                <a:srgbClr val="E9332C"/>
              </a:buClr>
              <a:buFont typeface="Arial"/>
              <a:defRPr>
                <a:uFillTx/>
              </a:defRPr>
            </a:pPr>
            <a:r>
              <a:rPr b="1" sz="2200">
                <a:solidFill>
                  <a:srgbClr val="E9321E"/>
                </a:solidFill>
                <a:uFill>
                  <a:solidFill>
                    <a:srgbClr val="E9321E"/>
                  </a:solidFill>
                </a:uFill>
                <a:hlinkClick r:id="rId9" invalidUrl="" action="ppaction://hlinksldjump" tgtFrame="" tooltip="" history="1" highlightClick="0" endSnd="0"/>
              </a:rPr>
              <a:t>Example 4:  Real-World Example: Find the Width</a:t>
            </a:r>
          </a:p>
        </p:txBody>
      </p:sp>
    </p:spTree>
  </p:cSld>
  <p:clrMapOvr>
    <a:masterClrMapping/>
  </p:clrMapOvr>
  <p:transition spd="fast" advClick="1">
    <p:dissolve/>
  </p:transition>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1" name="Shape 241"/>
          <p:cNvSpPr/>
          <p:nvPr>
            <p:ph type="title"/>
          </p:nvPr>
        </p:nvSpPr>
        <p:spPr>
          <a:prstGeom prst="rect">
            <a:avLst/>
          </a:prstGeom>
        </p:spPr>
        <p:txBody>
          <a:bodyPr/>
          <a:lstStyle/>
          <a:p>
            <a:pPr lvl="0">
              <a:defRPr sz="1800">
                <a:uFillTx/>
              </a:defRPr>
            </a:pPr>
            <a:r>
              <a:rPr sz="1200">
                <a:uFill>
                  <a:solidFill/>
                </a:uFill>
              </a:rPr>
              <a:t>Example 4</a:t>
            </a:r>
          </a:p>
        </p:txBody>
      </p:sp>
      <p:sp>
        <p:nvSpPr>
          <p:cNvPr id="242" name="Shape 242"/>
          <p:cNvSpPr/>
          <p:nvPr/>
        </p:nvSpPr>
        <p:spPr>
          <a:xfrm>
            <a:off x="4457700" y="771525"/>
            <a:ext cx="4381500"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Find the Width </a:t>
            </a:r>
          </a:p>
        </p:txBody>
      </p:sp>
      <p:sp>
        <p:nvSpPr>
          <p:cNvPr id="243" name="Shape 243"/>
          <p:cNvSpPr/>
          <p:nvPr/>
        </p:nvSpPr>
        <p:spPr>
          <a:xfrm>
            <a:off x="533400" y="1576387"/>
            <a:ext cx="8089900" cy="447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2212339" indent="-1828800">
              <a:lnSpc>
                <a:spcPct val="90000"/>
              </a:lnSpc>
              <a:spcBef>
                <a:spcPts val="500"/>
              </a:spcBef>
              <a:buClr>
                <a:srgbClr val="FFFFFF"/>
              </a:buClr>
              <a:buFont typeface="Arial"/>
              <a:tabLst>
                <a:tab pos="3873500" algn="l"/>
                <a:tab pos="5524500" algn="l"/>
              </a:tabLst>
              <a:defRPr>
                <a:uFillTx/>
              </a:defRPr>
            </a:pPr>
            <a:r>
              <a:rPr b="1" sz="2400">
                <a:solidFill>
                  <a:srgbClr val="0068AD"/>
                </a:solidFill>
                <a:uFill>
                  <a:solidFill>
                    <a:srgbClr val="0068AD"/>
                  </a:solidFill>
                </a:uFill>
              </a:rPr>
              <a:t>Solve	</a:t>
            </a:r>
            <a:r>
              <a:rPr sz="2400">
                <a:uFill>
                  <a:solidFill/>
                </a:uFill>
              </a:rPr>
              <a:t>Solve for </a:t>
            </a:r>
            <a:r>
              <a:rPr i="1" sz="2400">
                <a:uFill>
                  <a:solidFill/>
                </a:uFill>
              </a:rPr>
              <a:t>w</a:t>
            </a:r>
            <a:r>
              <a:rPr sz="2400">
                <a:uFill>
                  <a:solidFill/>
                </a:uFill>
              </a:rPr>
              <a:t>. Then substitute.</a:t>
            </a:r>
          </a:p>
        </p:txBody>
      </p:sp>
      <p:pic>
        <p:nvPicPr>
          <p:cNvPr id="244" name="5-1_4.png"/>
          <p:cNvPicPr/>
          <p:nvPr/>
        </p:nvPicPr>
        <p:blipFill>
          <a:blip r:embed="rId2">
            <a:extLst/>
          </a:blip>
          <a:srcRect l="0" t="0" r="0" b="86199"/>
          <a:stretch>
            <a:fillRect/>
          </a:stretch>
        </p:blipFill>
        <p:spPr>
          <a:xfrm>
            <a:off x="2447925" y="2228850"/>
            <a:ext cx="1412875" cy="457200"/>
          </a:xfrm>
          <a:prstGeom prst="rect">
            <a:avLst/>
          </a:prstGeom>
          <a:ln w="12700">
            <a:miter lim="400000"/>
          </a:ln>
        </p:spPr>
      </p:pic>
      <p:pic>
        <p:nvPicPr>
          <p:cNvPr id="245" name="5-1_4.png"/>
          <p:cNvPicPr/>
          <p:nvPr/>
        </p:nvPicPr>
        <p:blipFill>
          <a:blip r:embed="rId2">
            <a:extLst/>
          </a:blip>
          <a:srcRect l="0" t="13800" r="0" b="60900"/>
          <a:stretch>
            <a:fillRect/>
          </a:stretch>
        </p:blipFill>
        <p:spPr>
          <a:xfrm>
            <a:off x="2447925" y="2905125"/>
            <a:ext cx="1412875" cy="838200"/>
          </a:xfrm>
          <a:prstGeom prst="rect">
            <a:avLst/>
          </a:prstGeom>
          <a:ln w="12700">
            <a:miter lim="400000"/>
          </a:ln>
        </p:spPr>
      </p:pic>
      <p:sp>
        <p:nvSpPr>
          <p:cNvPr id="246" name="Shape 246"/>
          <p:cNvSpPr/>
          <p:nvPr/>
        </p:nvSpPr>
        <p:spPr>
          <a:xfrm>
            <a:off x="4572000" y="2168525"/>
            <a:ext cx="42037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400"/>
              </a:spcBef>
              <a:buClr>
                <a:srgbClr val="000000"/>
              </a:buClr>
              <a:buFont typeface="Arial"/>
              <a:defRPr sz="2400"/>
            </a:lvl1pPr>
          </a:lstStyle>
          <a:p>
            <a:pPr lvl="0">
              <a:defRPr sz="1800">
                <a:uFillTx/>
              </a:defRPr>
            </a:pPr>
            <a:r>
              <a:rPr sz="2400">
                <a:uFill>
                  <a:solidFill/>
                </a:uFill>
              </a:rPr>
              <a:t>Write the formula for area.</a:t>
            </a:r>
          </a:p>
        </p:txBody>
      </p:sp>
      <p:pic>
        <p:nvPicPr>
          <p:cNvPr id="247" name="5-1_4.png"/>
          <p:cNvPicPr/>
          <p:nvPr/>
        </p:nvPicPr>
        <p:blipFill>
          <a:blip r:embed="rId2">
            <a:extLst/>
          </a:blip>
          <a:srcRect l="0" t="37661" r="0" b="37039"/>
          <a:stretch>
            <a:fillRect/>
          </a:stretch>
        </p:blipFill>
        <p:spPr>
          <a:xfrm>
            <a:off x="2447925" y="3752850"/>
            <a:ext cx="1412875" cy="838200"/>
          </a:xfrm>
          <a:prstGeom prst="rect">
            <a:avLst/>
          </a:prstGeom>
          <a:ln w="12700">
            <a:miter lim="400000"/>
          </a:ln>
        </p:spPr>
      </p:pic>
      <p:grpSp>
        <p:nvGrpSpPr>
          <p:cNvPr id="250" name="Group 250"/>
          <p:cNvGrpSpPr/>
          <p:nvPr/>
        </p:nvGrpSpPr>
        <p:grpSpPr>
          <a:xfrm>
            <a:off x="4572000" y="2981325"/>
            <a:ext cx="3670300" cy="466725"/>
            <a:chOff x="0" y="0"/>
            <a:chExt cx="3670300" cy="466725"/>
          </a:xfrm>
        </p:grpSpPr>
        <p:pic>
          <p:nvPicPr>
            <p:cNvPr id="248" name="5-1_4.png"/>
            <p:cNvPicPr/>
            <p:nvPr/>
          </p:nvPicPr>
          <p:blipFill>
            <a:blip r:embed="rId2">
              <a:extLst/>
            </a:blip>
            <a:srcRect l="25617" t="26736" r="59326" b="60900"/>
            <a:stretch>
              <a:fillRect/>
            </a:stretch>
          </p:blipFill>
          <p:spPr>
            <a:xfrm>
              <a:off x="2809875" y="57150"/>
              <a:ext cx="212725" cy="409575"/>
            </a:xfrm>
            <a:prstGeom prst="rect">
              <a:avLst/>
            </a:prstGeom>
            <a:ln w="12700" cap="flat">
              <a:noFill/>
              <a:miter lim="400000"/>
            </a:ln>
            <a:effectLst/>
          </p:spPr>
        </p:pic>
        <p:sp>
          <p:nvSpPr>
            <p:cNvPr id="249" name="Shape 249"/>
            <p:cNvSpPr/>
            <p:nvPr/>
          </p:nvSpPr>
          <p:spPr>
            <a:xfrm>
              <a:off x="0" y="0"/>
              <a:ext cx="3670300" cy="447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spcBef>
                  <a:spcPts val="1400"/>
                </a:spcBef>
                <a:buClr>
                  <a:srgbClr val="000000"/>
                </a:buClr>
                <a:buFont typeface="Arial"/>
                <a:defRPr sz="2400"/>
              </a:lvl1pPr>
            </a:lstStyle>
            <a:p>
              <a:pPr lvl="0">
                <a:defRPr sz="1800">
                  <a:uFillTx/>
                </a:defRPr>
              </a:pPr>
              <a:r>
                <a:rPr sz="2400">
                  <a:uFill>
                    <a:solidFill/>
                  </a:uFill>
                </a:rPr>
                <a:t>Divide each side by   .</a:t>
              </a:r>
            </a:p>
          </p:txBody>
        </p:sp>
      </p:grpSp>
      <p:pic>
        <p:nvPicPr>
          <p:cNvPr id="251" name="5-1_4.png"/>
          <p:cNvPicPr/>
          <p:nvPr/>
        </p:nvPicPr>
        <p:blipFill>
          <a:blip r:embed="rId2">
            <a:extLst/>
          </a:blip>
          <a:srcRect l="0" t="88259" r="0" b="0"/>
          <a:stretch>
            <a:fillRect/>
          </a:stretch>
        </p:blipFill>
        <p:spPr>
          <a:xfrm>
            <a:off x="2457450" y="5745162"/>
            <a:ext cx="1412875" cy="388938"/>
          </a:xfrm>
          <a:prstGeom prst="rect">
            <a:avLst/>
          </a:prstGeom>
          <a:ln w="12700">
            <a:miter lim="400000"/>
          </a:ln>
        </p:spPr>
      </p:pic>
      <p:sp>
        <p:nvSpPr>
          <p:cNvPr id="252" name="Shape 252"/>
          <p:cNvSpPr/>
          <p:nvPr/>
        </p:nvSpPr>
        <p:spPr>
          <a:xfrm>
            <a:off x="4648200" y="3941762"/>
            <a:ext cx="3670300" cy="447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400"/>
              </a:spcBef>
              <a:buClr>
                <a:srgbClr val="000000"/>
              </a:buClr>
              <a:buFont typeface="Arial"/>
              <a:defRPr sz="2400"/>
            </a:lvl1pPr>
          </a:lstStyle>
          <a:p>
            <a:pPr lvl="0">
              <a:defRPr sz="1800">
                <a:uFillTx/>
              </a:defRPr>
            </a:pPr>
            <a:r>
              <a:rPr sz="2400">
                <a:uFill>
                  <a:solidFill/>
                </a:uFill>
              </a:rPr>
              <a:t>Simplify.</a:t>
            </a:r>
          </a:p>
        </p:txBody>
      </p:sp>
      <p:pic>
        <p:nvPicPr>
          <p:cNvPr id="253" name="5-1_4.png"/>
          <p:cNvPicPr/>
          <p:nvPr/>
        </p:nvPicPr>
        <p:blipFill>
          <a:blip r:embed="rId2">
            <a:extLst/>
          </a:blip>
          <a:srcRect l="0" t="62960" r="0" b="11740"/>
          <a:stretch>
            <a:fillRect/>
          </a:stretch>
        </p:blipFill>
        <p:spPr>
          <a:xfrm>
            <a:off x="2457450" y="4695825"/>
            <a:ext cx="1412875" cy="838200"/>
          </a:xfrm>
          <a:prstGeom prst="rect">
            <a:avLst/>
          </a:prstGeom>
          <a:ln w="12700">
            <a:miter lim="400000"/>
          </a:ln>
        </p:spPr>
      </p:pic>
      <p:sp>
        <p:nvSpPr>
          <p:cNvPr id="254" name="Shape 254"/>
          <p:cNvSpPr/>
          <p:nvPr/>
        </p:nvSpPr>
        <p:spPr>
          <a:xfrm>
            <a:off x="4648200" y="5715000"/>
            <a:ext cx="36703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400"/>
              </a:spcBef>
              <a:buClr>
                <a:srgbClr val="000000"/>
              </a:buClr>
              <a:buFont typeface="Arial"/>
              <a:defRPr sz="2400"/>
            </a:lvl1pPr>
          </a:lstStyle>
          <a:p>
            <a:pPr lvl="0">
              <a:defRPr sz="1800">
                <a:uFillTx/>
              </a:defRPr>
            </a:pPr>
            <a:r>
              <a:rPr sz="2400">
                <a:uFill>
                  <a:solidFill/>
                </a:uFill>
              </a:rPr>
              <a:t>Simplify.</a:t>
            </a:r>
          </a:p>
        </p:txBody>
      </p:sp>
      <p:grpSp>
        <p:nvGrpSpPr>
          <p:cNvPr id="257" name="Group 257"/>
          <p:cNvGrpSpPr/>
          <p:nvPr/>
        </p:nvGrpSpPr>
        <p:grpSpPr>
          <a:xfrm>
            <a:off x="4648200" y="4781550"/>
            <a:ext cx="3670300" cy="802829"/>
            <a:chOff x="0" y="0"/>
            <a:chExt cx="3670300" cy="802828"/>
          </a:xfrm>
        </p:grpSpPr>
        <p:sp>
          <p:nvSpPr>
            <p:cNvPr id="255" name="Shape 255"/>
            <p:cNvSpPr/>
            <p:nvPr/>
          </p:nvSpPr>
          <p:spPr>
            <a:xfrm>
              <a:off x="0" y="0"/>
              <a:ext cx="3670300" cy="8028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spcBef>
                  <a:spcPts val="1400"/>
                </a:spcBef>
                <a:buClr>
                  <a:srgbClr val="000000"/>
                </a:buClr>
                <a:buFont typeface="Arial"/>
                <a:defRPr>
                  <a:uFillTx/>
                </a:defRPr>
              </a:pPr>
              <a:r>
                <a:rPr sz="2400">
                  <a:uFill>
                    <a:solidFill/>
                  </a:uFill>
                </a:rPr>
                <a:t>Replace </a:t>
              </a:r>
              <a:r>
                <a:rPr i="1" sz="2400">
                  <a:uFill>
                    <a:solidFill/>
                  </a:uFill>
                </a:rPr>
                <a:t>A</a:t>
              </a:r>
              <a:r>
                <a:rPr sz="2400">
                  <a:uFill>
                    <a:solidFill/>
                  </a:uFill>
                </a:rPr>
                <a:t> with 750 and with 30.</a:t>
              </a:r>
            </a:p>
          </p:txBody>
        </p:sp>
        <p:pic>
          <p:nvPicPr>
            <p:cNvPr id="256" name="5-1_4.png"/>
            <p:cNvPicPr/>
            <p:nvPr/>
          </p:nvPicPr>
          <p:blipFill>
            <a:blip r:embed="rId2">
              <a:extLst/>
            </a:blip>
            <a:srcRect l="25617" t="52323" r="55281" b="37614"/>
            <a:stretch>
              <a:fillRect/>
            </a:stretch>
          </p:blipFill>
          <p:spPr>
            <a:xfrm>
              <a:off x="3371850" y="57150"/>
              <a:ext cx="269875" cy="333375"/>
            </a:xfrm>
            <a:prstGeom prst="rect">
              <a:avLst/>
            </a:prstGeom>
            <a:ln w="12700" cap="flat">
              <a:noFill/>
              <a:miter lim="400000"/>
            </a:ln>
            <a:effectLst/>
          </p:spPr>
        </p:pic>
      </p:gr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43">
                                            <p:bg/>
                                          </p:spTgt>
                                        </p:tgtEl>
                                        <p:attrNameLst>
                                          <p:attrName>style.visibility</p:attrName>
                                        </p:attrNameLst>
                                      </p:cBhvr>
                                      <p:to>
                                        <p:strVal val="visible"/>
                                      </p:to>
                                    </p:set>
                                    <p:animEffect filter="wipe(left)" transition="in">
                                      <p:cBhvr>
                                        <p:cTn id="7" dur="500"/>
                                        <p:tgtEl>
                                          <p:spTgt spid="243">
                                            <p:bg/>
                                          </p:spTgt>
                                        </p:tgtEl>
                                      </p:cBhvr>
                                    </p:animEffect>
                                  </p:childTnLst>
                                </p:cTn>
                              </p:par>
                              <p:par>
                                <p:cTn id="8" presetClass="entr" presetSubtype="8" presetID="22" grpId="1" fill="hold">
                                  <p:stCondLst>
                                    <p:cond delay="0"/>
                                  </p:stCondLst>
                                  <p:iterate type="el" backwards="0">
                                    <p:tmAbs val="0"/>
                                  </p:iterate>
                                  <p:childTnLst>
                                    <p:set>
                                      <p:cBhvr>
                                        <p:cTn id="9" fill="hold"/>
                                        <p:tgtEl>
                                          <p:spTgt spid="243">
                                            <p:txEl>
                                              <p:pRg st="0" end="0"/>
                                            </p:txEl>
                                          </p:spTgt>
                                        </p:tgtEl>
                                        <p:attrNameLst>
                                          <p:attrName>style.visibility</p:attrName>
                                        </p:attrNameLst>
                                      </p:cBhvr>
                                      <p:to>
                                        <p:strVal val="visible"/>
                                      </p:to>
                                    </p:set>
                                    <p:animEffect filter="wipe(left)" transition="in">
                                      <p:cBhvr>
                                        <p:cTn id="10" dur="500"/>
                                        <p:tgtEl>
                                          <p:spTgt spid="24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244"/>
                                        </p:tgtEl>
                                        <p:attrNameLst>
                                          <p:attrName>style.visibility</p:attrName>
                                        </p:attrNameLst>
                                      </p:cBhvr>
                                      <p:to>
                                        <p:strVal val="visible"/>
                                      </p:to>
                                    </p:set>
                                    <p:animEffect filter="wipe(left)" transition="in">
                                      <p:cBhvr>
                                        <p:cTn id="15" dur="500"/>
                                        <p:tgtEl>
                                          <p:spTgt spid="244"/>
                                        </p:tgtEl>
                                      </p:cBhvr>
                                    </p:animEffect>
                                  </p:childTnLst>
                                </p:cTn>
                              </p:par>
                            </p:childTnLst>
                          </p:cTn>
                        </p:par>
                        <p:par>
                          <p:cTn id="16" fill="hold">
                            <p:stCondLst>
                              <p:cond delay="500"/>
                            </p:stCondLst>
                            <p:childTnLst>
                              <p:par>
                                <p:cTn id="17" nodeType="afterEffect" presetClass="entr" presetSubtype="8" presetID="22" grpId="3" fill="hold">
                                  <p:stCondLst>
                                    <p:cond delay="0"/>
                                  </p:stCondLst>
                                  <p:iterate type="el" backwards="0">
                                    <p:tmAbs val="0"/>
                                  </p:iterate>
                                  <p:childTnLst>
                                    <p:set>
                                      <p:cBhvr>
                                        <p:cTn id="18" fill="hold"/>
                                        <p:tgtEl>
                                          <p:spTgt spid="246"/>
                                        </p:tgtEl>
                                        <p:attrNameLst>
                                          <p:attrName>style.visibility</p:attrName>
                                        </p:attrNameLst>
                                      </p:cBhvr>
                                      <p:to>
                                        <p:strVal val="visible"/>
                                      </p:to>
                                    </p:set>
                                    <p:animEffect filter="wipe(left)" transition="in">
                                      <p:cBhvr>
                                        <p:cTn id="19" dur="500"/>
                                        <p:tgtEl>
                                          <p:spTgt spid="246"/>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8" presetID="22" grpId="4" fill="hold">
                                  <p:stCondLst>
                                    <p:cond delay="0"/>
                                  </p:stCondLst>
                                  <p:iterate type="el" backwards="0">
                                    <p:tmAbs val="0"/>
                                  </p:iterate>
                                  <p:childTnLst>
                                    <p:set>
                                      <p:cBhvr>
                                        <p:cTn id="23" fill="hold"/>
                                        <p:tgtEl>
                                          <p:spTgt spid="245"/>
                                        </p:tgtEl>
                                        <p:attrNameLst>
                                          <p:attrName>style.visibility</p:attrName>
                                        </p:attrNameLst>
                                      </p:cBhvr>
                                      <p:to>
                                        <p:strVal val="visible"/>
                                      </p:to>
                                    </p:set>
                                    <p:animEffect filter="wipe(left)" transition="in">
                                      <p:cBhvr>
                                        <p:cTn id="24" dur="500"/>
                                        <p:tgtEl>
                                          <p:spTgt spid="245"/>
                                        </p:tgtEl>
                                      </p:cBhvr>
                                    </p:animEffect>
                                  </p:childTnLst>
                                </p:cTn>
                              </p:par>
                            </p:childTnLst>
                          </p:cTn>
                        </p:par>
                        <p:par>
                          <p:cTn id="25" fill="hold">
                            <p:stCondLst>
                              <p:cond delay="500"/>
                            </p:stCondLst>
                            <p:childTnLst>
                              <p:par>
                                <p:cTn id="26" nodeType="afterEffect" presetClass="entr" presetSubtype="8" presetID="22" grpId="5" fill="hold">
                                  <p:stCondLst>
                                    <p:cond delay="0"/>
                                  </p:stCondLst>
                                  <p:iterate type="el" backwards="0">
                                    <p:tmAbs val="0"/>
                                  </p:iterate>
                                  <p:childTnLst>
                                    <p:set>
                                      <p:cBhvr>
                                        <p:cTn id="27" fill="hold"/>
                                        <p:tgtEl>
                                          <p:spTgt spid="250"/>
                                        </p:tgtEl>
                                        <p:attrNameLst>
                                          <p:attrName>style.visibility</p:attrName>
                                        </p:attrNameLst>
                                      </p:cBhvr>
                                      <p:to>
                                        <p:strVal val="visible"/>
                                      </p:to>
                                    </p:set>
                                    <p:animEffect filter="wipe(left)" transition="in">
                                      <p:cBhvr>
                                        <p:cTn id="28" dur="500"/>
                                        <p:tgtEl>
                                          <p:spTgt spid="250"/>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8" presetID="22" grpId="6" fill="hold">
                                  <p:stCondLst>
                                    <p:cond delay="0"/>
                                  </p:stCondLst>
                                  <p:iterate type="el" backwards="0">
                                    <p:tmAbs val="0"/>
                                  </p:iterate>
                                  <p:childTnLst>
                                    <p:set>
                                      <p:cBhvr>
                                        <p:cTn id="32" fill="hold"/>
                                        <p:tgtEl>
                                          <p:spTgt spid="247"/>
                                        </p:tgtEl>
                                        <p:attrNameLst>
                                          <p:attrName>style.visibility</p:attrName>
                                        </p:attrNameLst>
                                      </p:cBhvr>
                                      <p:to>
                                        <p:strVal val="visible"/>
                                      </p:to>
                                    </p:set>
                                    <p:animEffect filter="wipe(left)" transition="in">
                                      <p:cBhvr>
                                        <p:cTn id="33" dur="500"/>
                                        <p:tgtEl>
                                          <p:spTgt spid="247"/>
                                        </p:tgtEl>
                                      </p:cBhvr>
                                    </p:animEffect>
                                  </p:childTnLst>
                                </p:cTn>
                              </p:par>
                            </p:childTnLst>
                          </p:cTn>
                        </p:par>
                        <p:par>
                          <p:cTn id="34" fill="hold">
                            <p:stCondLst>
                              <p:cond delay="500"/>
                            </p:stCondLst>
                            <p:childTnLst>
                              <p:par>
                                <p:cTn id="35" nodeType="afterEffect" presetClass="entr" presetSubtype="8" presetID="22" grpId="7" fill="hold">
                                  <p:stCondLst>
                                    <p:cond delay="0"/>
                                  </p:stCondLst>
                                  <p:iterate type="el" backwards="0">
                                    <p:tmAbs val="0"/>
                                  </p:iterate>
                                  <p:childTnLst>
                                    <p:set>
                                      <p:cBhvr>
                                        <p:cTn id="36" fill="hold"/>
                                        <p:tgtEl>
                                          <p:spTgt spid="252"/>
                                        </p:tgtEl>
                                        <p:attrNameLst>
                                          <p:attrName>style.visibility</p:attrName>
                                        </p:attrNameLst>
                                      </p:cBhvr>
                                      <p:to>
                                        <p:strVal val="visible"/>
                                      </p:to>
                                    </p:set>
                                    <p:animEffect filter="wipe(left)" transition="in">
                                      <p:cBhvr>
                                        <p:cTn id="37" dur="500"/>
                                        <p:tgtEl>
                                          <p:spTgt spid="252"/>
                                        </p:tgtEl>
                                      </p:cBhvr>
                                    </p:animEffect>
                                  </p:childTnLst>
                                </p:cTn>
                              </p:par>
                            </p:childTnLst>
                          </p:cTn>
                        </p:par>
                      </p:childTnLst>
                    </p:cTn>
                  </p:par>
                  <p:par>
                    <p:cTn id="38" fill="hold">
                      <p:stCondLst>
                        <p:cond delay="indefinite"/>
                      </p:stCondLst>
                      <p:childTnLst>
                        <p:par>
                          <p:cTn id="39" fill="hold">
                            <p:stCondLst>
                              <p:cond delay="0"/>
                            </p:stCondLst>
                            <p:childTnLst>
                              <p:par>
                                <p:cTn id="40" nodeType="clickEffect" presetClass="entr" presetSubtype="8" presetID="22" grpId="8" fill="hold">
                                  <p:stCondLst>
                                    <p:cond delay="0"/>
                                  </p:stCondLst>
                                  <p:iterate type="el" backwards="0">
                                    <p:tmAbs val="0"/>
                                  </p:iterate>
                                  <p:childTnLst>
                                    <p:set>
                                      <p:cBhvr>
                                        <p:cTn id="41" fill="hold"/>
                                        <p:tgtEl>
                                          <p:spTgt spid="253"/>
                                        </p:tgtEl>
                                        <p:attrNameLst>
                                          <p:attrName>style.visibility</p:attrName>
                                        </p:attrNameLst>
                                      </p:cBhvr>
                                      <p:to>
                                        <p:strVal val="visible"/>
                                      </p:to>
                                    </p:set>
                                    <p:animEffect filter="wipe(left)" transition="in">
                                      <p:cBhvr>
                                        <p:cTn id="42" dur="500"/>
                                        <p:tgtEl>
                                          <p:spTgt spid="253"/>
                                        </p:tgtEl>
                                      </p:cBhvr>
                                    </p:animEffect>
                                  </p:childTnLst>
                                </p:cTn>
                              </p:par>
                            </p:childTnLst>
                          </p:cTn>
                        </p:par>
                        <p:par>
                          <p:cTn id="43" fill="hold">
                            <p:stCondLst>
                              <p:cond delay="500"/>
                            </p:stCondLst>
                            <p:childTnLst>
                              <p:par>
                                <p:cTn id="44" nodeType="afterEffect" presetClass="entr" presetSubtype="8" presetID="22" grpId="9" fill="hold">
                                  <p:stCondLst>
                                    <p:cond delay="0"/>
                                  </p:stCondLst>
                                  <p:iterate type="el" backwards="0">
                                    <p:tmAbs val="0"/>
                                  </p:iterate>
                                  <p:childTnLst>
                                    <p:set>
                                      <p:cBhvr>
                                        <p:cTn id="45" fill="hold"/>
                                        <p:tgtEl>
                                          <p:spTgt spid="257"/>
                                        </p:tgtEl>
                                        <p:attrNameLst>
                                          <p:attrName>style.visibility</p:attrName>
                                        </p:attrNameLst>
                                      </p:cBhvr>
                                      <p:to>
                                        <p:strVal val="visible"/>
                                      </p:to>
                                    </p:set>
                                    <p:animEffect filter="wipe(left)" transition="in">
                                      <p:cBhvr>
                                        <p:cTn id="46" dur="500"/>
                                        <p:tgtEl>
                                          <p:spTgt spid="257"/>
                                        </p:tgtEl>
                                      </p:cBhvr>
                                    </p:animEffect>
                                  </p:childTnLst>
                                </p:cTn>
                              </p:par>
                            </p:childTnLst>
                          </p:cTn>
                        </p:par>
                      </p:childTnLst>
                    </p:cTn>
                  </p:par>
                  <p:par>
                    <p:cTn id="47" fill="hold">
                      <p:stCondLst>
                        <p:cond delay="indefinite"/>
                      </p:stCondLst>
                      <p:childTnLst>
                        <p:par>
                          <p:cTn id="48" fill="hold">
                            <p:stCondLst>
                              <p:cond delay="0"/>
                            </p:stCondLst>
                            <p:childTnLst>
                              <p:par>
                                <p:cTn id="49" nodeType="clickEffect" presetClass="entr" presetSubtype="8" presetID="22" grpId="10" fill="hold">
                                  <p:stCondLst>
                                    <p:cond delay="0"/>
                                  </p:stCondLst>
                                  <p:iterate type="el" backwards="0">
                                    <p:tmAbs val="0"/>
                                  </p:iterate>
                                  <p:childTnLst>
                                    <p:set>
                                      <p:cBhvr>
                                        <p:cTn id="50" fill="hold"/>
                                        <p:tgtEl>
                                          <p:spTgt spid="251"/>
                                        </p:tgtEl>
                                        <p:attrNameLst>
                                          <p:attrName>style.visibility</p:attrName>
                                        </p:attrNameLst>
                                      </p:cBhvr>
                                      <p:to>
                                        <p:strVal val="visible"/>
                                      </p:to>
                                    </p:set>
                                    <p:animEffect filter="wipe(left)" transition="in">
                                      <p:cBhvr>
                                        <p:cTn id="51" dur="500"/>
                                        <p:tgtEl>
                                          <p:spTgt spid="251"/>
                                        </p:tgtEl>
                                      </p:cBhvr>
                                    </p:animEffect>
                                  </p:childTnLst>
                                </p:cTn>
                              </p:par>
                            </p:childTnLst>
                          </p:cTn>
                        </p:par>
                        <p:par>
                          <p:cTn id="52" fill="hold">
                            <p:stCondLst>
                              <p:cond delay="500"/>
                            </p:stCondLst>
                            <p:childTnLst>
                              <p:par>
                                <p:cTn id="53" nodeType="afterEffect" presetClass="entr" presetSubtype="8" presetID="22" grpId="11" fill="hold">
                                  <p:stCondLst>
                                    <p:cond delay="0"/>
                                  </p:stCondLst>
                                  <p:iterate type="el" backwards="0">
                                    <p:tmAbs val="0"/>
                                  </p:iterate>
                                  <p:childTnLst>
                                    <p:set>
                                      <p:cBhvr>
                                        <p:cTn id="54" fill="hold"/>
                                        <p:tgtEl>
                                          <p:spTgt spid="254"/>
                                        </p:tgtEl>
                                        <p:attrNameLst>
                                          <p:attrName>style.visibility</p:attrName>
                                        </p:attrNameLst>
                                      </p:cBhvr>
                                      <p:to>
                                        <p:strVal val="visible"/>
                                      </p:to>
                                    </p:set>
                                    <p:animEffect filter="wipe(left)" transition="in">
                                      <p:cBhvr>
                                        <p:cTn id="55" dur="5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6" grpId="3"/>
      <p:bldP build="whole" bldLvl="1" animBg="1" rev="0" advAuto="0" spid="250" grpId="5"/>
      <p:bldP build="whole" bldLvl="1" animBg="1" rev="0" advAuto="0" spid="252" grpId="7"/>
      <p:bldP build="whole" bldLvl="1" animBg="1" rev="0" advAuto="0" spid="257" grpId="9"/>
      <p:bldP build="whole" bldLvl="1" animBg="1" rev="0" advAuto="0" spid="253" grpId="8"/>
      <p:bldP build="whole" bldLvl="1" animBg="1" rev="0" advAuto="0" spid="244" grpId="2"/>
      <p:bldP build="whole" bldLvl="1" animBg="1" rev="0" advAuto="0" spid="254" grpId="11"/>
      <p:bldP build="whole" bldLvl="1" animBg="1" rev="0" advAuto="0" spid="245" grpId="4"/>
      <p:bldP build="whole" bldLvl="1" animBg="1" rev="0" advAuto="0" spid="251" grpId="10"/>
      <p:bldP build="whole" bldLvl="1" animBg="1" rev="0" advAuto="0" spid="247" grpId="6"/>
      <p:bldP build="p" bldLvl="5" animBg="1" rev="0" advAuto="0" spid="243"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9" name="Shape 259"/>
          <p:cNvSpPr/>
          <p:nvPr>
            <p:ph type="title"/>
          </p:nvPr>
        </p:nvSpPr>
        <p:spPr>
          <a:prstGeom prst="rect">
            <a:avLst/>
          </a:prstGeom>
        </p:spPr>
        <p:txBody>
          <a:bodyPr/>
          <a:lstStyle/>
          <a:p>
            <a:pPr lvl="0">
              <a:defRPr sz="1800">
                <a:uFillTx/>
              </a:defRPr>
            </a:pPr>
            <a:r>
              <a:rPr sz="1200">
                <a:uFill>
                  <a:solidFill/>
                </a:uFill>
              </a:rPr>
              <a:t>Example 4</a:t>
            </a:r>
          </a:p>
        </p:txBody>
      </p:sp>
      <p:sp>
        <p:nvSpPr>
          <p:cNvPr id="260" name="Shape 260"/>
          <p:cNvSpPr/>
          <p:nvPr/>
        </p:nvSpPr>
        <p:spPr>
          <a:xfrm>
            <a:off x="4457700" y="771525"/>
            <a:ext cx="4381500"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Find the Width </a:t>
            </a:r>
          </a:p>
        </p:txBody>
      </p:sp>
      <p:sp>
        <p:nvSpPr>
          <p:cNvPr id="261" name="Shape 261"/>
          <p:cNvSpPr/>
          <p:nvPr/>
        </p:nvSpPr>
        <p:spPr>
          <a:xfrm>
            <a:off x="533400" y="1638300"/>
            <a:ext cx="82423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1753552" indent="-1368425">
              <a:lnSpc>
                <a:spcPct val="90000"/>
              </a:lnSpc>
              <a:spcBef>
                <a:spcPts val="500"/>
              </a:spcBef>
              <a:buClr>
                <a:srgbClr val="FFFFFF"/>
              </a:buClr>
              <a:buFont typeface="Arial"/>
              <a:tabLst>
                <a:tab pos="1981200" algn="l"/>
                <a:tab pos="2781300" algn="l"/>
              </a:tabLst>
              <a:defRPr>
                <a:uFillTx/>
              </a:defRPr>
            </a:pPr>
            <a:r>
              <a:rPr b="1" sz="2400">
                <a:solidFill>
                  <a:srgbClr val="0068AD"/>
                </a:solidFill>
                <a:uFill>
                  <a:solidFill>
                    <a:srgbClr val="0068AD"/>
                  </a:solidFill>
                </a:uFill>
              </a:rPr>
              <a:t>Answer:</a:t>
            </a:r>
            <a:r>
              <a:rPr sz="2400">
                <a:solidFill>
                  <a:srgbClr val="E9332C"/>
                </a:solidFill>
                <a:uFill>
                  <a:solidFill>
                    <a:srgbClr val="E9332C"/>
                  </a:solidFill>
                </a:uFill>
              </a:rPr>
              <a:t> 	 The area can be 25 feet wide.</a:t>
            </a:r>
          </a:p>
        </p:txBody>
      </p:sp>
      <p:sp>
        <p:nvSpPr>
          <p:cNvPr id="262" name="Shape 262"/>
          <p:cNvSpPr/>
          <p:nvPr/>
        </p:nvSpPr>
        <p:spPr>
          <a:xfrm>
            <a:off x="876300" y="2386012"/>
            <a:ext cx="7721600" cy="457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1869439" indent="-1828800">
              <a:lnSpc>
                <a:spcPct val="90000"/>
              </a:lnSpc>
              <a:spcBef>
                <a:spcPts val="500"/>
              </a:spcBef>
              <a:buClr>
                <a:srgbClr val="FFFFFF"/>
              </a:buClr>
              <a:buFont typeface="Arial"/>
              <a:defRPr>
                <a:uFillTx/>
              </a:defRPr>
            </a:pPr>
            <a:r>
              <a:rPr b="1" sz="2400">
                <a:solidFill>
                  <a:srgbClr val="0068AD"/>
                </a:solidFill>
                <a:uFill>
                  <a:solidFill>
                    <a:srgbClr val="0068AD"/>
                  </a:solidFill>
                </a:uFill>
              </a:rPr>
              <a:t>Check</a:t>
            </a:r>
            <a:r>
              <a:rPr b="1" sz="2400">
                <a:solidFill>
                  <a:srgbClr val="FFEC67"/>
                </a:solidFill>
                <a:uFill>
                  <a:solidFill>
                    <a:srgbClr val="FFEC67"/>
                  </a:solidFill>
                </a:uFill>
              </a:rPr>
              <a:t>	</a:t>
            </a:r>
            <a:r>
              <a:rPr sz="2400">
                <a:uFill>
                  <a:solidFill/>
                </a:uFill>
              </a:rPr>
              <a:t>Check by multiplying. 30 × 25 = 750. </a:t>
            </a:r>
            <a:r>
              <a:rPr sz="2400">
                <a:solidFill>
                  <a:srgbClr val="E9332C"/>
                </a:solidFill>
                <a:uFill>
                  <a:solidFill>
                    <a:srgbClr val="E9332C"/>
                  </a:solidFill>
                </a:uFill>
                <a:latin typeface="Wingdings"/>
                <a:ea typeface="Wingdings"/>
                <a:cs typeface="Wingdings"/>
                <a:sym typeface="Wingdings"/>
              </a:rPr>
              <a:t></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61">
                                            <p:bg/>
                                          </p:spTgt>
                                        </p:tgtEl>
                                        <p:attrNameLst>
                                          <p:attrName>style.visibility</p:attrName>
                                        </p:attrNameLst>
                                      </p:cBhvr>
                                      <p:to>
                                        <p:strVal val="visible"/>
                                      </p:to>
                                    </p:set>
                                    <p:animEffect filter="wipe(left)" transition="in">
                                      <p:cBhvr>
                                        <p:cTn id="7" dur="500"/>
                                        <p:tgtEl>
                                          <p:spTgt spid="261">
                                            <p:bg/>
                                          </p:spTgt>
                                        </p:tgtEl>
                                      </p:cBhvr>
                                    </p:animEffect>
                                  </p:childTnLst>
                                </p:cTn>
                              </p:par>
                              <p:par>
                                <p:cTn id="8" presetClass="entr" presetSubtype="8" presetID="22" grpId="1" fill="hold">
                                  <p:stCondLst>
                                    <p:cond delay="0"/>
                                  </p:stCondLst>
                                  <p:iterate type="el" backwards="0">
                                    <p:tmAbs val="0"/>
                                  </p:iterate>
                                  <p:childTnLst>
                                    <p:set>
                                      <p:cBhvr>
                                        <p:cTn id="9" fill="hold"/>
                                        <p:tgtEl>
                                          <p:spTgt spid="261">
                                            <p:txEl>
                                              <p:pRg st="0" end="0"/>
                                            </p:txEl>
                                          </p:spTgt>
                                        </p:tgtEl>
                                        <p:attrNameLst>
                                          <p:attrName>style.visibility</p:attrName>
                                        </p:attrNameLst>
                                      </p:cBhvr>
                                      <p:to>
                                        <p:strVal val="visible"/>
                                      </p:to>
                                    </p:set>
                                    <p:animEffect filter="wipe(left)" transition="in">
                                      <p:cBhvr>
                                        <p:cTn id="10" dur="500"/>
                                        <p:tgtEl>
                                          <p:spTgt spid="26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262">
                                            <p:bg/>
                                          </p:spTgt>
                                        </p:tgtEl>
                                        <p:attrNameLst>
                                          <p:attrName>style.visibility</p:attrName>
                                        </p:attrNameLst>
                                      </p:cBhvr>
                                      <p:to>
                                        <p:strVal val="visible"/>
                                      </p:to>
                                    </p:set>
                                    <p:animEffect filter="wipe(left)" transition="in">
                                      <p:cBhvr>
                                        <p:cTn id="15" dur="500"/>
                                        <p:tgtEl>
                                          <p:spTgt spid="262">
                                            <p:bg/>
                                          </p:spTgt>
                                        </p:tgtEl>
                                      </p:cBhvr>
                                    </p:animEffect>
                                  </p:childTnLst>
                                </p:cTn>
                              </p:par>
                              <p:par>
                                <p:cTn id="16" presetClass="entr" presetSubtype="8" presetID="22" grpId="2" fill="hold">
                                  <p:stCondLst>
                                    <p:cond delay="0"/>
                                  </p:stCondLst>
                                  <p:iterate type="el" backwards="0">
                                    <p:tmAbs val="0"/>
                                  </p:iterate>
                                  <p:childTnLst>
                                    <p:set>
                                      <p:cBhvr>
                                        <p:cTn id="17" fill="hold"/>
                                        <p:tgtEl>
                                          <p:spTgt spid="262">
                                            <p:txEl>
                                              <p:pRg st="0" end="0"/>
                                            </p:txEl>
                                          </p:spTgt>
                                        </p:tgtEl>
                                        <p:attrNameLst>
                                          <p:attrName>style.visibility</p:attrName>
                                        </p:attrNameLst>
                                      </p:cBhvr>
                                      <p:to>
                                        <p:strVal val="visible"/>
                                      </p:to>
                                    </p:set>
                                    <p:animEffect filter="wipe(left)" transition="in">
                                      <p:cBhvr>
                                        <p:cTn id="18" dur="500"/>
                                        <p:tgtEl>
                                          <p:spTgt spid="262">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1" grpId="1"/>
      <p:bldP build="p" bldLvl="5" animBg="1" rev="0" advAuto="0" spid="262" grpId="2"/>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4" name="Shape 264"/>
          <p:cNvSpPr/>
          <p:nvPr>
            <p:ph type="title"/>
          </p:nvPr>
        </p:nvSpPr>
        <p:spPr>
          <a:prstGeom prst="rect">
            <a:avLst/>
          </a:prstGeom>
        </p:spPr>
        <p:txBody>
          <a:bodyPr/>
          <a:lstStyle/>
          <a:p>
            <a:pPr lvl="0">
              <a:defRPr sz="1800">
                <a:uFillTx/>
              </a:defRPr>
            </a:pPr>
            <a:r>
              <a:rPr sz="1200">
                <a:uFill>
                  <a:solidFill/>
                </a:uFill>
              </a:rPr>
              <a:t>Example 4</a:t>
            </a:r>
          </a:p>
        </p:txBody>
      </p:sp>
      <p:sp>
        <p:nvSpPr>
          <p:cNvPr id="265" name="Shape 265"/>
          <p:cNvSpPr/>
          <p:nvPr/>
        </p:nvSpPr>
        <p:spPr>
          <a:xfrm>
            <a:off x="857250" y="2936875"/>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14 ft</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15 ft</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16 ft</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20 ft</a:t>
            </a:r>
          </a:p>
        </p:txBody>
      </p:sp>
      <p:sp>
        <p:nvSpPr>
          <p:cNvPr id="266" name="Shape 266"/>
          <p:cNvSpPr/>
          <p:nvPr/>
        </p:nvSpPr>
        <p:spPr>
          <a:xfrm>
            <a:off x="476250" y="1636712"/>
            <a:ext cx="8331200" cy="1092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E9332C"/>
              </a:buClr>
              <a:buFont typeface="Arial"/>
              <a:defRPr>
                <a:uFillTx/>
              </a:defRPr>
            </a:pPr>
            <a:r>
              <a:rPr b="1" sz="2400">
                <a:solidFill>
                  <a:srgbClr val="E9332C"/>
                </a:solidFill>
                <a:uFill>
                  <a:solidFill>
                    <a:srgbClr val="E9332C"/>
                  </a:solidFill>
                </a:uFill>
              </a:rPr>
              <a:t>PAINT  </a:t>
            </a:r>
            <a:r>
              <a:rPr b="1" sz="2400">
                <a:solidFill>
                  <a:srgbClr val="0068AD"/>
                </a:solidFill>
                <a:uFill>
                  <a:solidFill>
                    <a:srgbClr val="0068AD"/>
                  </a:solidFill>
                </a:uFill>
              </a:rPr>
              <a:t>Amy has enough paint to cover 630 square feet.  She wants to paint a rectangular stripe along a wall that is 45 feet long.  How wide can the stripe be?</a:t>
            </a:r>
            <a:r>
              <a:rPr sz="1200">
                <a:uFill>
                  <a:solidFill/>
                </a:uFill>
              </a:rPr>
              <a:t> </a:t>
            </a:r>
          </a:p>
        </p:txBody>
      </p:sp>
      <p:sp>
        <p:nvSpPr>
          <p:cNvPr id="267" name="Shape 267"/>
          <p:cNvSpPr/>
          <p:nvPr/>
        </p:nvSpPr>
        <p:spPr>
          <a:xfrm>
            <a:off x="876300" y="2962275"/>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pic>
        <p:nvPicPr>
          <p:cNvPr id="268" name="Check Progress.png"/>
          <p:cNvPicPr/>
          <p:nvPr/>
        </p:nvPicPr>
        <p:blipFill>
          <a:blip r:embed="rId2">
            <a:extLst/>
          </a:blip>
          <a:stretch>
            <a:fillRect/>
          </a:stretch>
        </p:blipFill>
        <p:spPr>
          <a:xfrm>
            <a:off x="4419600" y="712787"/>
            <a:ext cx="2846388" cy="511176"/>
          </a:xfrm>
          <a:prstGeom prst="rect">
            <a:avLst/>
          </a:prstGeom>
          <a:ln w="12700">
            <a:miter lim="400000"/>
          </a:ln>
        </p:spPr>
      </p:pic>
      <p:pic>
        <p:nvPicPr>
          <p:cNvPr id="269" name="CheckPointICON.jpg"/>
          <p:cNvPicPr/>
          <p:nvPr/>
        </p:nvPicPr>
        <p:blipFill>
          <a:blip r:embed="rId3">
            <a:extLst/>
          </a:blip>
          <a:stretch>
            <a:fillRect/>
          </a:stretch>
        </p:blipFill>
        <p:spPr>
          <a:xfrm>
            <a:off x="7467600" y="747712"/>
            <a:ext cx="1222375" cy="376239"/>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68"/>
                                        </p:tgtEl>
                                        <p:attrNameLst>
                                          <p:attrName>style.visibility</p:attrName>
                                        </p:attrNameLst>
                                      </p:cBhvr>
                                      <p:to>
                                        <p:strVal val="visible"/>
                                      </p:to>
                                    </p:set>
                                    <p:animEffect filter="wipe(left)" transition="in">
                                      <p:cBhvr>
                                        <p:cTn id="7" dur="500"/>
                                        <p:tgtEl>
                                          <p:spTgt spid="268"/>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269"/>
                                        </p:tgtEl>
                                        <p:attrNameLst>
                                          <p:attrName>style.visibility</p:attrName>
                                        </p:attrNameLst>
                                      </p:cBhvr>
                                      <p:to>
                                        <p:strVal val="visible"/>
                                      </p:to>
                                    </p:set>
                                    <p:animEffect filter="fade" transition="in">
                                      <p:cBhvr>
                                        <p:cTn id="11" dur="500"/>
                                        <p:tgtEl>
                                          <p:spTgt spid="269"/>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266"/>
                                        </p:tgtEl>
                                        <p:attrNameLst>
                                          <p:attrName>style.visibility</p:attrName>
                                        </p:attrNameLst>
                                      </p:cBhvr>
                                      <p:to>
                                        <p:strVal val="visible"/>
                                      </p:to>
                                    </p:set>
                                    <p:animEffect filter="wipe(left)" transition="in">
                                      <p:cBhvr>
                                        <p:cTn id="15" dur="500"/>
                                        <p:tgtEl>
                                          <p:spTgt spid="266"/>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265"/>
                                        </p:tgtEl>
                                        <p:attrNameLst>
                                          <p:attrName>style.visibility</p:attrName>
                                        </p:attrNameLst>
                                      </p:cBhvr>
                                      <p:to>
                                        <p:strVal val="visible"/>
                                      </p:to>
                                    </p:set>
                                    <p:animEffect filter="wipe(left)" transition="in">
                                      <p:cBhvr>
                                        <p:cTn id="19" dur="500"/>
                                        <p:tgtEl>
                                          <p:spTgt spid="265"/>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1" presetID="2" grpId="5" fill="hold">
                                  <p:stCondLst>
                                    <p:cond delay="0"/>
                                  </p:stCondLst>
                                  <p:iterate type="el" backwards="0">
                                    <p:tmAbs val="0"/>
                                  </p:iterate>
                                  <p:childTnLst>
                                    <p:set>
                                      <p:cBhvr>
                                        <p:cTn id="23" fill="hold"/>
                                        <p:tgtEl>
                                          <p:spTgt spid="267"/>
                                        </p:tgtEl>
                                        <p:attrNameLst>
                                          <p:attrName>style.visibility</p:attrName>
                                        </p:attrNameLst>
                                      </p:cBhvr>
                                      <p:to>
                                        <p:strVal val="visible"/>
                                      </p:to>
                                    </p:set>
                                    <p:anim calcmode="lin" valueType="num">
                                      <p:cBhvr>
                                        <p:cTn id="24" dur="1822" fill="hold"/>
                                        <p:tgtEl>
                                          <p:spTgt spid="267"/>
                                        </p:tgtEl>
                                        <p:attrNameLst>
                                          <p:attrName>ppt_x</p:attrName>
                                        </p:attrNameLst>
                                      </p:cBhvr>
                                      <p:tavLst>
                                        <p:tav tm="0">
                                          <p:val>
                                            <p:strVal val="#ppt_x"/>
                                          </p:val>
                                        </p:tav>
                                        <p:tav tm="100000">
                                          <p:val>
                                            <p:strVal val="#ppt_x"/>
                                          </p:val>
                                        </p:tav>
                                      </p:tavLst>
                                    </p:anim>
                                    <p:anim calcmode="lin" valueType="num">
                                      <p:cBhvr>
                                        <p:cTn id="25" dur="1822" fill="hold"/>
                                        <p:tgtEl>
                                          <p:spTgt spid="2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6" grpId="3"/>
      <p:bldP build="whole" bldLvl="1" animBg="1" rev="0" advAuto="0" spid="267" grpId="5"/>
      <p:bldP build="whole" bldLvl="1" animBg="1" rev="0" advAuto="0" spid="268" grpId="1"/>
      <p:bldP build="whole" bldLvl="1" animBg="1" rev="0" advAuto="0" spid="265" grpId="4"/>
      <p:bldP build="whole" bldLvl="1" animBg="1" rev="0" advAuto="0" spid="269" grpId="2"/>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1" name="Shape 271"/>
          <p:cNvSpPr/>
          <p:nvPr>
            <p:ph type="title"/>
          </p:nvPr>
        </p:nvSpPr>
        <p:spPr>
          <a:prstGeom prst="rect">
            <a:avLst/>
          </a:prstGeom>
        </p:spPr>
        <p:txBody>
          <a:bodyPr/>
          <a:lstStyle/>
          <a:p>
            <a:pPr lvl="0">
              <a:defRPr sz="1800">
                <a:uFillTx/>
              </a:defRPr>
            </a:pPr>
            <a:r>
              <a:rPr sz="1200">
                <a:uFill>
                  <a:solidFill/>
                </a:uFill>
              </a:rPr>
              <a:t>End of the Lesson</a:t>
            </a:r>
          </a:p>
        </p:txBody>
      </p:sp>
    </p:spTree>
  </p:cSld>
  <p:clrMapOvr>
    <a:masterClrMapping/>
  </p:clrMapOvr>
  <p:transition spd="fast" advClick="1">
    <p:dissolve/>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1</a:t>
            </a:r>
          </a:p>
        </p:txBody>
      </p:sp>
      <p:sp>
        <p:nvSpPr>
          <p:cNvPr id="123" name="Shape 123"/>
          <p:cNvSpPr/>
          <p:nvPr/>
        </p:nvSpPr>
        <p:spPr>
          <a:xfrm>
            <a:off x="1066800" y="2400300"/>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84</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72</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–72</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–84</a:t>
            </a:r>
          </a:p>
        </p:txBody>
      </p:sp>
      <p:sp>
        <p:nvSpPr>
          <p:cNvPr id="124" name="Shape 124"/>
          <p:cNvSpPr/>
          <p:nvPr/>
        </p:nvSpPr>
        <p:spPr>
          <a:xfrm>
            <a:off x="533400" y="3416300"/>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25" name="5Min Num_1.png"/>
          <p:cNvPicPr/>
          <p:nvPr/>
        </p:nvPicPr>
        <p:blipFill>
          <a:blip r:embed="rId2">
            <a:extLst/>
          </a:blip>
          <a:stretch>
            <a:fillRect/>
          </a:stretch>
        </p:blipFill>
        <p:spPr>
          <a:xfrm>
            <a:off x="614362" y="1647825"/>
            <a:ext cx="457201" cy="422276"/>
          </a:xfrm>
          <a:prstGeom prst="rect">
            <a:avLst/>
          </a:prstGeom>
          <a:ln w="12700">
            <a:miter lim="400000"/>
          </a:ln>
        </p:spPr>
      </p:pic>
      <p:pic>
        <p:nvPicPr>
          <p:cNvPr id="126" name="5-1-1.png"/>
          <p:cNvPicPr/>
          <p:nvPr/>
        </p:nvPicPr>
        <p:blipFill>
          <a:blip r:embed="rId3">
            <a:extLst/>
          </a:blip>
          <a:stretch>
            <a:fillRect/>
          </a:stretch>
        </p:blipFill>
        <p:spPr>
          <a:xfrm>
            <a:off x="1090612" y="1481137"/>
            <a:ext cx="5640389" cy="804863"/>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25"/>
                                        </p:tgtEl>
                                        <p:attrNameLst>
                                          <p:attrName>style.visibility</p:attrName>
                                        </p:attrNameLst>
                                      </p:cBhvr>
                                      <p:to>
                                        <p:strVal val="visible"/>
                                      </p:to>
                                    </p:set>
                                    <p:animEffect filter="fade" transition="in">
                                      <p:cBhvr>
                                        <p:cTn id="7" dur="500"/>
                                        <p:tgtEl>
                                          <p:spTgt spid="125"/>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26"/>
                                        </p:tgtEl>
                                        <p:attrNameLst>
                                          <p:attrName>style.visibility</p:attrName>
                                        </p:attrNameLst>
                                      </p:cBhvr>
                                      <p:to>
                                        <p:strVal val="visible"/>
                                      </p:to>
                                    </p:set>
                                    <p:animEffect filter="wipe(left)" transition="in">
                                      <p:cBhvr>
                                        <p:cTn id="11" dur="500"/>
                                        <p:tgtEl>
                                          <p:spTgt spid="126"/>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23"/>
                                        </p:tgtEl>
                                        <p:attrNameLst>
                                          <p:attrName>style.visibility</p:attrName>
                                        </p:attrNameLst>
                                      </p:cBhvr>
                                      <p:to>
                                        <p:strVal val="visible"/>
                                      </p:to>
                                    </p:set>
                                    <p:animEffect filter="wipe(left)" transition="in">
                                      <p:cBhvr>
                                        <p:cTn id="15" dur="500"/>
                                        <p:tgtEl>
                                          <p:spTgt spid="123"/>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 grpId="4" fill="hold">
                                  <p:stCondLst>
                                    <p:cond delay="0"/>
                                  </p:stCondLst>
                                  <p:iterate type="el" backwards="0">
                                    <p:tmAbs val="0"/>
                                  </p:iterate>
                                  <p:childTnLst>
                                    <p:set>
                                      <p:cBhvr>
                                        <p:cTn id="19" fill="hold"/>
                                        <p:tgtEl>
                                          <p:spTgt spid="124"/>
                                        </p:tgtEl>
                                        <p:attrNameLst>
                                          <p:attrName>style.visibility</p:attrName>
                                        </p:attrNameLst>
                                      </p:cBhvr>
                                      <p:to>
                                        <p:strVal val="visible"/>
                                      </p:to>
                                    </p:set>
                                    <p:anim calcmode="lin" valueType="num">
                                      <p:cBhvr>
                                        <p:cTn id="20" dur="500" fill="hold"/>
                                        <p:tgtEl>
                                          <p:spTgt spid="124"/>
                                        </p:tgtEl>
                                        <p:attrNameLst>
                                          <p:attrName>ppt_x</p:attrName>
                                        </p:attrNameLst>
                                      </p:cBhvr>
                                      <p:tavLst>
                                        <p:tav tm="0">
                                          <p:val>
                                            <p:strVal val="0-#ppt_w/2"/>
                                          </p:val>
                                        </p:tav>
                                        <p:tav tm="100000">
                                          <p:val>
                                            <p:strVal val="#ppt_x"/>
                                          </p:val>
                                        </p:tav>
                                      </p:tavLst>
                                    </p:anim>
                                    <p:anim calcmode="lin" valueType="num">
                                      <p:cBhvr>
                                        <p:cTn id="21" dur="500" fill="hold"/>
                                        <p:tgtEl>
                                          <p:spTgt spid="1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6" grpId="2"/>
      <p:bldP build="whole" bldLvl="1" animBg="1" rev="0" advAuto="0" spid="124" grpId="4"/>
      <p:bldP build="whole" bldLvl="1" animBg="1" rev="0" advAuto="0" spid="125" grpId="1"/>
      <p:bldP build="whole" bldLvl="1" animBg="1" rev="0" advAuto="0" spid="123" grpId="3"/>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2</a:t>
            </a:r>
          </a:p>
        </p:txBody>
      </p:sp>
      <p:sp>
        <p:nvSpPr>
          <p:cNvPr id="129" name="Shape 129"/>
          <p:cNvSpPr/>
          <p:nvPr/>
        </p:nvSpPr>
        <p:spPr>
          <a:xfrm>
            <a:off x="1066800" y="2400300"/>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3</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4</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5</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6</a:t>
            </a:r>
          </a:p>
        </p:txBody>
      </p:sp>
      <p:sp>
        <p:nvSpPr>
          <p:cNvPr id="130" name="Shape 130"/>
          <p:cNvSpPr/>
          <p:nvPr/>
        </p:nvSpPr>
        <p:spPr>
          <a:xfrm>
            <a:off x="685800" y="1657350"/>
            <a:ext cx="80264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0068AD"/>
              </a:buClr>
              <a:buFont typeface="Arial"/>
              <a:defRPr>
                <a:uFillTx/>
              </a:defRPr>
            </a:pPr>
            <a:r>
              <a:rPr b="1" sz="2400">
                <a:solidFill>
                  <a:srgbClr val="0068AD"/>
                </a:solidFill>
                <a:uFill>
                  <a:solidFill>
                    <a:srgbClr val="0068AD"/>
                  </a:solidFill>
                </a:uFill>
              </a:rPr>
              <a:t>Solve 3</a:t>
            </a:r>
            <a:r>
              <a:rPr b="1" i="1" sz="2400">
                <a:solidFill>
                  <a:srgbClr val="0068AD"/>
                </a:solidFill>
                <a:uFill>
                  <a:solidFill>
                    <a:srgbClr val="0068AD"/>
                  </a:solidFill>
                </a:uFill>
              </a:rPr>
              <a:t>x</a:t>
            </a:r>
            <a:r>
              <a:rPr b="1" sz="2400">
                <a:solidFill>
                  <a:srgbClr val="0068AD"/>
                </a:solidFill>
                <a:uFill>
                  <a:solidFill>
                    <a:srgbClr val="0068AD"/>
                  </a:solidFill>
                </a:uFill>
              </a:rPr>
              <a:t> – 2 = 13. Check your solution.</a:t>
            </a:r>
          </a:p>
        </p:txBody>
      </p:sp>
      <p:sp>
        <p:nvSpPr>
          <p:cNvPr id="131" name="Shape 131"/>
          <p:cNvSpPr/>
          <p:nvPr/>
        </p:nvSpPr>
        <p:spPr>
          <a:xfrm>
            <a:off x="533400" y="4343400"/>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32" name="5Min Num_2.png"/>
          <p:cNvPicPr/>
          <p:nvPr/>
        </p:nvPicPr>
        <p:blipFill>
          <a:blip r:embed="rId2">
            <a:extLst/>
          </a:blip>
          <a:stretch>
            <a:fillRect/>
          </a:stretch>
        </p:blipFill>
        <p:spPr>
          <a:xfrm>
            <a:off x="614362" y="1647825"/>
            <a:ext cx="457201" cy="42068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32"/>
                                        </p:tgtEl>
                                        <p:attrNameLst>
                                          <p:attrName>style.visibility</p:attrName>
                                        </p:attrNameLst>
                                      </p:cBhvr>
                                      <p:to>
                                        <p:strVal val="visible"/>
                                      </p:to>
                                    </p:set>
                                    <p:animEffect filter="fade" transition="in">
                                      <p:cBhvr>
                                        <p:cTn id="7" dur="500"/>
                                        <p:tgtEl>
                                          <p:spTgt spid="132"/>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30"/>
                                        </p:tgtEl>
                                        <p:attrNameLst>
                                          <p:attrName>style.visibility</p:attrName>
                                        </p:attrNameLst>
                                      </p:cBhvr>
                                      <p:to>
                                        <p:strVal val="visible"/>
                                      </p:to>
                                    </p:set>
                                    <p:animEffect filter="wipe(left)" transition="in">
                                      <p:cBhvr>
                                        <p:cTn id="11" dur="500"/>
                                        <p:tgtEl>
                                          <p:spTgt spid="130"/>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29"/>
                                        </p:tgtEl>
                                        <p:attrNameLst>
                                          <p:attrName>style.visibility</p:attrName>
                                        </p:attrNameLst>
                                      </p:cBhvr>
                                      <p:to>
                                        <p:strVal val="visible"/>
                                      </p:to>
                                    </p:set>
                                    <p:animEffect filter="wipe(left)" transition="in">
                                      <p:cBhvr>
                                        <p:cTn id="15" dur="500"/>
                                        <p:tgtEl>
                                          <p:spTgt spid="129"/>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 grpId="4" fill="hold">
                                  <p:stCondLst>
                                    <p:cond delay="0"/>
                                  </p:stCondLst>
                                  <p:iterate type="el" backwards="0">
                                    <p:tmAbs val="0"/>
                                  </p:iterate>
                                  <p:childTnLst>
                                    <p:set>
                                      <p:cBhvr>
                                        <p:cTn id="19" fill="hold"/>
                                        <p:tgtEl>
                                          <p:spTgt spid="131"/>
                                        </p:tgtEl>
                                        <p:attrNameLst>
                                          <p:attrName>style.visibility</p:attrName>
                                        </p:attrNameLst>
                                      </p:cBhvr>
                                      <p:to>
                                        <p:strVal val="visible"/>
                                      </p:to>
                                    </p:set>
                                    <p:anim calcmode="lin" valueType="num">
                                      <p:cBhvr>
                                        <p:cTn id="20" dur="500" fill="hold"/>
                                        <p:tgtEl>
                                          <p:spTgt spid="131"/>
                                        </p:tgtEl>
                                        <p:attrNameLst>
                                          <p:attrName>ppt_x</p:attrName>
                                        </p:attrNameLst>
                                      </p:cBhvr>
                                      <p:tavLst>
                                        <p:tav tm="0">
                                          <p:val>
                                            <p:strVal val="0-#ppt_w/2"/>
                                          </p:val>
                                        </p:tav>
                                        <p:tav tm="100000">
                                          <p:val>
                                            <p:strVal val="#ppt_x"/>
                                          </p:val>
                                        </p:tav>
                                      </p:tavLst>
                                    </p:anim>
                                    <p:anim calcmode="lin" valueType="num">
                                      <p:cBhvr>
                                        <p:cTn id="21" dur="500" fill="hold"/>
                                        <p:tgtEl>
                                          <p:spTgt spid="1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1" grpId="4"/>
      <p:bldP build="whole" bldLvl="1" animBg="1" rev="0" advAuto="0" spid="129" grpId="3"/>
      <p:bldP build="whole" bldLvl="1" animBg="1" rev="0" advAuto="0" spid="130" grpId="2"/>
      <p:bldP build="whole" bldLvl="1" animBg="1" rev="0" advAuto="0" spid="132"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3</a:t>
            </a:r>
          </a:p>
        </p:txBody>
      </p:sp>
      <p:sp>
        <p:nvSpPr>
          <p:cNvPr id="135" name="Shape 135"/>
          <p:cNvSpPr/>
          <p:nvPr/>
        </p:nvSpPr>
        <p:spPr>
          <a:xfrm>
            <a:off x="685800" y="1657350"/>
            <a:ext cx="8026400" cy="10922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spcBef>
                <a:spcPts val="800"/>
              </a:spcBef>
              <a:buClr>
                <a:srgbClr val="0068AD"/>
              </a:buClr>
              <a:buFont typeface="Arial"/>
              <a:defRPr>
                <a:uFillTx/>
              </a:defRPr>
            </a:pPr>
            <a:r>
              <a:rPr b="1" sz="2400">
                <a:solidFill>
                  <a:srgbClr val="0068AD"/>
                </a:solidFill>
                <a:uFill>
                  <a:solidFill>
                    <a:srgbClr val="0068AD"/>
                  </a:solidFill>
                </a:uFill>
              </a:rPr>
              <a:t>Translate the sentence into an equation. Then find the number.</a:t>
            </a:r>
            <a:br>
              <a:rPr b="1" sz="2400">
                <a:solidFill>
                  <a:srgbClr val="0068AD"/>
                </a:solidFill>
                <a:uFill>
                  <a:solidFill>
                    <a:srgbClr val="0068AD"/>
                  </a:solidFill>
                </a:uFill>
              </a:rPr>
            </a:br>
            <a:r>
              <a:rPr b="1" i="1" sz="2400">
                <a:solidFill>
                  <a:srgbClr val="0068AD"/>
                </a:solidFill>
                <a:uFill>
                  <a:solidFill>
                    <a:srgbClr val="0068AD"/>
                  </a:solidFill>
                </a:uFill>
              </a:rPr>
              <a:t>Eighteen more than four times a number is 54.</a:t>
            </a:r>
          </a:p>
        </p:txBody>
      </p:sp>
      <p:sp>
        <p:nvSpPr>
          <p:cNvPr id="136" name="Shape 136"/>
          <p:cNvSpPr/>
          <p:nvPr/>
        </p:nvSpPr>
        <p:spPr>
          <a:xfrm>
            <a:off x="533400" y="2895600"/>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37" name="5Min Num_3.png"/>
          <p:cNvPicPr/>
          <p:nvPr/>
        </p:nvPicPr>
        <p:blipFill>
          <a:blip r:embed="rId2">
            <a:extLst/>
          </a:blip>
          <a:stretch>
            <a:fillRect/>
          </a:stretch>
        </p:blipFill>
        <p:spPr>
          <a:xfrm>
            <a:off x="614362" y="1647825"/>
            <a:ext cx="457201" cy="420688"/>
          </a:xfrm>
          <a:prstGeom prst="rect">
            <a:avLst/>
          </a:prstGeom>
          <a:ln w="12700">
            <a:miter lim="400000"/>
          </a:ln>
        </p:spPr>
      </p:pic>
      <p:grpSp>
        <p:nvGrpSpPr>
          <p:cNvPr id="140" name="Group 140"/>
          <p:cNvGrpSpPr/>
          <p:nvPr/>
        </p:nvGrpSpPr>
        <p:grpSpPr>
          <a:xfrm>
            <a:off x="1066800" y="2870200"/>
            <a:ext cx="4432300" cy="3411538"/>
            <a:chOff x="0" y="0"/>
            <a:chExt cx="4432300" cy="3411537"/>
          </a:xfrm>
        </p:grpSpPr>
        <p:sp>
          <p:nvSpPr>
            <p:cNvPr id="138" name="Shape 138"/>
            <p:cNvSpPr/>
            <p:nvPr/>
          </p:nvSpPr>
          <p:spPr>
            <a:xfrm>
              <a:off x="0" y="0"/>
              <a:ext cx="4432300" cy="22957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a:t>
              </a:r>
              <a:r>
                <a:rPr sz="2400">
                  <a:uFill>
                    <a:solidFill/>
                  </a:uFill>
                </a:rPr>
                <a:t>4</a:t>
              </a:r>
              <a:r>
                <a:rPr i="1" sz="2400">
                  <a:uFill>
                    <a:solidFill/>
                  </a:uFill>
                </a:rPr>
                <a:t>x</a:t>
              </a:r>
              <a:r>
                <a:rPr sz="2400">
                  <a:uFill>
                    <a:solidFill/>
                  </a:uFill>
                </a:rPr>
                <a:t> + 18 = 54; 9</a:t>
              </a:r>
              <a:endParaRPr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a:t>
              </a:r>
              <a:r>
                <a:rPr sz="2400">
                  <a:uFill>
                    <a:solidFill/>
                  </a:uFill>
                </a:rPr>
                <a:t>4</a:t>
              </a:r>
              <a:r>
                <a:rPr i="1" sz="2400">
                  <a:uFill>
                    <a:solidFill/>
                  </a:uFill>
                </a:rPr>
                <a:t>x</a:t>
              </a:r>
              <a:r>
                <a:rPr sz="2400">
                  <a:uFill>
                    <a:solidFill/>
                  </a:uFill>
                </a:rPr>
                <a:t> + 18 = 54; 8</a:t>
              </a:r>
              <a:endParaRPr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a:t>
              </a:r>
              <a:r>
                <a:rPr sz="2400">
                  <a:uFill>
                    <a:solidFill/>
                  </a:uFill>
                </a:rPr>
                <a:t>22</a:t>
              </a:r>
              <a:r>
                <a:rPr i="1" sz="2400">
                  <a:uFill>
                    <a:solidFill/>
                  </a:uFill>
                </a:rPr>
                <a:t>x</a:t>
              </a:r>
              <a:r>
                <a:rPr sz="2400">
                  <a:uFill>
                    <a:solidFill/>
                  </a:uFill>
                </a:rPr>
                <a:t> = 54; 2.45</a:t>
              </a:r>
              <a:endParaRPr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a:t>
              </a:r>
            </a:p>
          </p:txBody>
        </p:sp>
        <p:pic>
          <p:nvPicPr>
            <p:cNvPr id="139" name="5-1-3.png"/>
            <p:cNvPicPr/>
            <p:nvPr/>
          </p:nvPicPr>
          <p:blipFill>
            <a:blip r:embed="rId3">
              <a:extLst/>
            </a:blip>
            <a:stretch>
              <a:fillRect/>
            </a:stretch>
          </p:blipFill>
          <p:spPr>
            <a:xfrm>
              <a:off x="596900" y="2616200"/>
              <a:ext cx="2517776" cy="795338"/>
            </a:xfrm>
            <a:prstGeom prst="rect">
              <a:avLst/>
            </a:prstGeom>
            <a:ln w="12700" cap="flat">
              <a:noFill/>
              <a:miter lim="400000"/>
            </a:ln>
            <a:effectLst/>
          </p:spPr>
        </p:pic>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37"/>
                                        </p:tgtEl>
                                        <p:attrNameLst>
                                          <p:attrName>style.visibility</p:attrName>
                                        </p:attrNameLst>
                                      </p:cBhvr>
                                      <p:to>
                                        <p:strVal val="visible"/>
                                      </p:to>
                                    </p:set>
                                    <p:animEffect filter="fade" transition="in">
                                      <p:cBhvr>
                                        <p:cTn id="7" dur="500"/>
                                        <p:tgtEl>
                                          <p:spTgt spid="137"/>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35"/>
                                        </p:tgtEl>
                                        <p:attrNameLst>
                                          <p:attrName>style.visibility</p:attrName>
                                        </p:attrNameLst>
                                      </p:cBhvr>
                                      <p:to>
                                        <p:strVal val="visible"/>
                                      </p:to>
                                    </p:set>
                                    <p:animEffect filter="wipe(left)" transition="in">
                                      <p:cBhvr>
                                        <p:cTn id="11" dur="500"/>
                                        <p:tgtEl>
                                          <p:spTgt spid="135"/>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40"/>
                                        </p:tgtEl>
                                        <p:attrNameLst>
                                          <p:attrName>style.visibility</p:attrName>
                                        </p:attrNameLst>
                                      </p:cBhvr>
                                      <p:to>
                                        <p:strVal val="visible"/>
                                      </p:to>
                                    </p:set>
                                    <p:animEffect filter="wipe(left)" transition="in">
                                      <p:cBhvr>
                                        <p:cTn id="15" dur="500"/>
                                        <p:tgtEl>
                                          <p:spTgt spid="140"/>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 grpId="4" fill="hold">
                                  <p:stCondLst>
                                    <p:cond delay="0"/>
                                  </p:stCondLst>
                                  <p:iterate type="el" backwards="0">
                                    <p:tmAbs val="0"/>
                                  </p:iterate>
                                  <p:childTnLst>
                                    <p:set>
                                      <p:cBhvr>
                                        <p:cTn id="19" fill="hold"/>
                                        <p:tgtEl>
                                          <p:spTgt spid="136"/>
                                        </p:tgtEl>
                                        <p:attrNameLst>
                                          <p:attrName>style.visibility</p:attrName>
                                        </p:attrNameLst>
                                      </p:cBhvr>
                                      <p:to>
                                        <p:strVal val="visible"/>
                                      </p:to>
                                    </p:set>
                                    <p:anim calcmode="lin" valueType="num">
                                      <p:cBhvr>
                                        <p:cTn id="20" dur="500" fill="hold"/>
                                        <p:tgtEl>
                                          <p:spTgt spid="136"/>
                                        </p:tgtEl>
                                        <p:attrNameLst>
                                          <p:attrName>ppt_x</p:attrName>
                                        </p:attrNameLst>
                                      </p:cBhvr>
                                      <p:tavLst>
                                        <p:tav tm="0">
                                          <p:val>
                                            <p:strVal val="0-#ppt_w/2"/>
                                          </p:val>
                                        </p:tav>
                                        <p:tav tm="100000">
                                          <p:val>
                                            <p:strVal val="#ppt_x"/>
                                          </p:val>
                                        </p:tav>
                                      </p:tavLst>
                                    </p:anim>
                                    <p:anim calcmode="lin" valueType="num">
                                      <p:cBhvr>
                                        <p:cTn id="21" dur="500" fill="hold"/>
                                        <p:tgtEl>
                                          <p:spTgt spid="1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6" grpId="4"/>
      <p:bldP build="whole" bldLvl="1" animBg="1" rev="0" advAuto="0" spid="140" grpId="3"/>
      <p:bldP build="whole" bldLvl="1" animBg="1" rev="0" advAuto="0" spid="137" grpId="1"/>
      <p:bldP build="whole" bldLvl="1" animBg="1" rev="0" advAuto="0" spid="135" grpId="2"/>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4</a:t>
            </a:r>
          </a:p>
        </p:txBody>
      </p:sp>
      <p:sp>
        <p:nvSpPr>
          <p:cNvPr id="143" name="Shape 143"/>
          <p:cNvSpPr/>
          <p:nvPr/>
        </p:nvSpPr>
        <p:spPr>
          <a:xfrm>
            <a:off x="1066800" y="2946400"/>
            <a:ext cx="35179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6</a:t>
            </a:r>
            <a:r>
              <a:rPr b="1" i="1" sz="2400">
                <a:uFill>
                  <a:solidFill/>
                </a:uFill>
              </a:rPr>
              <a:t>x</a:t>
            </a:r>
            <a:r>
              <a:rPr b="1" sz="2400">
                <a:uFill>
                  <a:solidFill/>
                </a:uFill>
              </a:rPr>
              <a:t> = –22; –3.67</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6</a:t>
            </a:r>
            <a:r>
              <a:rPr b="1" i="1" sz="2400">
                <a:uFill>
                  <a:solidFill/>
                </a:uFill>
              </a:rPr>
              <a:t>x</a:t>
            </a:r>
            <a:r>
              <a:rPr b="1" sz="2400">
                <a:uFill>
                  <a:solidFill/>
                </a:uFill>
              </a:rPr>
              <a:t> – 4 = –22; –3.3</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6</a:t>
            </a:r>
            <a:r>
              <a:rPr b="1" i="1" sz="2400">
                <a:uFill>
                  <a:solidFill/>
                </a:uFill>
              </a:rPr>
              <a:t>x</a:t>
            </a:r>
            <a:r>
              <a:rPr b="1" sz="2400">
                <a:uFill>
                  <a:solidFill/>
                </a:uFill>
              </a:rPr>
              <a:t> + 4 = –22; 3</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6</a:t>
            </a:r>
            <a:r>
              <a:rPr b="1" i="1" sz="2400">
                <a:uFill>
                  <a:solidFill/>
                </a:uFill>
              </a:rPr>
              <a:t>x</a:t>
            </a:r>
            <a:r>
              <a:rPr b="1" sz="2400">
                <a:uFill>
                  <a:solidFill/>
                </a:uFill>
              </a:rPr>
              <a:t> – 4 = –22; –3</a:t>
            </a:r>
          </a:p>
        </p:txBody>
      </p:sp>
      <p:sp>
        <p:nvSpPr>
          <p:cNvPr id="144" name="Shape 144"/>
          <p:cNvSpPr/>
          <p:nvPr/>
        </p:nvSpPr>
        <p:spPr>
          <a:xfrm>
            <a:off x="685800" y="1657350"/>
            <a:ext cx="8026400" cy="10922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0068AD"/>
              </a:buClr>
              <a:buFont typeface="Arial"/>
              <a:defRPr>
                <a:uFillTx/>
              </a:defRPr>
            </a:pPr>
            <a:r>
              <a:rPr b="1" sz="2400">
                <a:solidFill>
                  <a:srgbClr val="0068AD"/>
                </a:solidFill>
                <a:uFill>
                  <a:solidFill>
                    <a:srgbClr val="0068AD"/>
                  </a:solidFill>
                </a:uFill>
              </a:rPr>
              <a:t>Translate the sentence into an equation. Then find the number.</a:t>
            </a:r>
            <a:br>
              <a:rPr b="1" sz="2400">
                <a:solidFill>
                  <a:srgbClr val="0068AD"/>
                </a:solidFill>
                <a:uFill>
                  <a:solidFill>
                    <a:srgbClr val="0068AD"/>
                  </a:solidFill>
                </a:uFill>
              </a:rPr>
            </a:br>
            <a:r>
              <a:rPr b="1" i="1" sz="2400">
                <a:solidFill>
                  <a:srgbClr val="0068AD"/>
                </a:solidFill>
                <a:uFill>
                  <a:solidFill>
                    <a:srgbClr val="0068AD"/>
                  </a:solidFill>
                </a:uFill>
              </a:rPr>
              <a:t>Six times a number less 4 is –22.</a:t>
            </a:r>
          </a:p>
        </p:txBody>
      </p:sp>
      <p:sp>
        <p:nvSpPr>
          <p:cNvPr id="145" name="Shape 145"/>
          <p:cNvSpPr/>
          <p:nvPr/>
        </p:nvSpPr>
        <p:spPr>
          <a:xfrm>
            <a:off x="533400" y="5830887"/>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46" name="5Min Num_4.png"/>
          <p:cNvPicPr/>
          <p:nvPr/>
        </p:nvPicPr>
        <p:blipFill>
          <a:blip r:embed="rId2">
            <a:extLst/>
          </a:blip>
          <a:stretch>
            <a:fillRect/>
          </a:stretch>
        </p:blipFill>
        <p:spPr>
          <a:xfrm>
            <a:off x="614362" y="1647825"/>
            <a:ext cx="457201" cy="42068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46"/>
                                        </p:tgtEl>
                                        <p:attrNameLst>
                                          <p:attrName>style.visibility</p:attrName>
                                        </p:attrNameLst>
                                      </p:cBhvr>
                                      <p:to>
                                        <p:strVal val="visible"/>
                                      </p:to>
                                    </p:set>
                                    <p:animEffect filter="fade" transition="in">
                                      <p:cBhvr>
                                        <p:cTn id="7" dur="500"/>
                                        <p:tgtEl>
                                          <p:spTgt spid="146"/>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44"/>
                                        </p:tgtEl>
                                        <p:attrNameLst>
                                          <p:attrName>style.visibility</p:attrName>
                                        </p:attrNameLst>
                                      </p:cBhvr>
                                      <p:to>
                                        <p:strVal val="visible"/>
                                      </p:to>
                                    </p:set>
                                    <p:animEffect filter="wipe(left)" transition="in">
                                      <p:cBhvr>
                                        <p:cTn id="11" dur="500"/>
                                        <p:tgtEl>
                                          <p:spTgt spid="144"/>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43"/>
                                        </p:tgtEl>
                                        <p:attrNameLst>
                                          <p:attrName>style.visibility</p:attrName>
                                        </p:attrNameLst>
                                      </p:cBhvr>
                                      <p:to>
                                        <p:strVal val="visible"/>
                                      </p:to>
                                    </p:set>
                                    <p:animEffect filter="wipe(left)" transition="in">
                                      <p:cBhvr>
                                        <p:cTn id="15" dur="500"/>
                                        <p:tgtEl>
                                          <p:spTgt spid="143"/>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 grpId="4" fill="hold">
                                  <p:stCondLst>
                                    <p:cond delay="0"/>
                                  </p:stCondLst>
                                  <p:iterate type="el" backwards="0">
                                    <p:tmAbs val="0"/>
                                  </p:iterate>
                                  <p:childTnLst>
                                    <p:set>
                                      <p:cBhvr>
                                        <p:cTn id="19" fill="hold"/>
                                        <p:tgtEl>
                                          <p:spTgt spid="145"/>
                                        </p:tgtEl>
                                        <p:attrNameLst>
                                          <p:attrName>style.visibility</p:attrName>
                                        </p:attrNameLst>
                                      </p:cBhvr>
                                      <p:to>
                                        <p:strVal val="visible"/>
                                      </p:to>
                                    </p:set>
                                    <p:anim calcmode="lin" valueType="num">
                                      <p:cBhvr>
                                        <p:cTn id="20" dur="500" fill="hold"/>
                                        <p:tgtEl>
                                          <p:spTgt spid="145"/>
                                        </p:tgtEl>
                                        <p:attrNameLst>
                                          <p:attrName>ppt_x</p:attrName>
                                        </p:attrNameLst>
                                      </p:cBhvr>
                                      <p:tavLst>
                                        <p:tav tm="0">
                                          <p:val>
                                            <p:strVal val="0-#ppt_w/2"/>
                                          </p:val>
                                        </p:tav>
                                        <p:tav tm="100000">
                                          <p:val>
                                            <p:strVal val="#ppt_x"/>
                                          </p:val>
                                        </p:tav>
                                      </p:tavLst>
                                    </p:anim>
                                    <p:anim calcmode="lin" valueType="num">
                                      <p:cBhvr>
                                        <p:cTn id="21" dur="500" fill="hold"/>
                                        <p:tgtEl>
                                          <p:spTgt spid="1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6" grpId="1"/>
      <p:bldP build="whole" bldLvl="1" animBg="1" rev="0" advAuto="0" spid="143" grpId="3"/>
      <p:bldP build="whole" bldLvl="1" animBg="1" rev="0" advAuto="0" spid="144" grpId="2"/>
      <p:bldP build="whole" bldLvl="1" animBg="1" rev="0" advAuto="0" spid="145" grpId="4"/>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5</a:t>
            </a:r>
          </a:p>
        </p:txBody>
      </p:sp>
      <p:sp>
        <p:nvSpPr>
          <p:cNvPr id="149" name="Shape 149"/>
          <p:cNvSpPr/>
          <p:nvPr/>
        </p:nvSpPr>
        <p:spPr>
          <a:xfrm>
            <a:off x="1066800" y="3022600"/>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20 years</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21 years</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22 years</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23 years</a:t>
            </a:r>
          </a:p>
        </p:txBody>
      </p:sp>
      <p:sp>
        <p:nvSpPr>
          <p:cNvPr id="150" name="Shape 150"/>
          <p:cNvSpPr/>
          <p:nvPr/>
        </p:nvSpPr>
        <p:spPr>
          <a:xfrm>
            <a:off x="685800" y="1657350"/>
            <a:ext cx="8026400" cy="10922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3540">
              <a:lnSpc>
                <a:spcPct val="90000"/>
              </a:lnSpc>
              <a:buClr>
                <a:srgbClr val="0068AD"/>
              </a:buClr>
              <a:buFont typeface="Arial"/>
              <a:defRPr b="1" sz="2400">
                <a:solidFill>
                  <a:srgbClr val="0068AD"/>
                </a:solidFill>
                <a:uFill>
                  <a:solidFill>
                    <a:srgbClr val="0068AD"/>
                  </a:solidFill>
                </a:uFill>
              </a:defRPr>
            </a:lvl1pPr>
          </a:lstStyle>
          <a:p>
            <a:pPr lvl="0">
              <a:defRPr b="0" sz="1800">
                <a:solidFill>
                  <a:srgbClr val="000000"/>
                </a:solidFill>
                <a:uFillTx/>
              </a:defRPr>
            </a:pPr>
            <a:r>
              <a:rPr b="1" sz="2400">
                <a:solidFill>
                  <a:srgbClr val="0068AD"/>
                </a:solidFill>
                <a:uFill>
                  <a:solidFill>
                    <a:srgbClr val="0068AD"/>
                  </a:solidFill>
                </a:uFill>
              </a:rPr>
              <a:t>Janet’s age is 3 years less than three times her cousin’s age. The sum of their ages is 29. What is Janet’s age?</a:t>
            </a:r>
          </a:p>
        </p:txBody>
      </p:sp>
      <p:sp>
        <p:nvSpPr>
          <p:cNvPr id="151" name="Shape 151"/>
          <p:cNvSpPr/>
          <p:nvPr/>
        </p:nvSpPr>
        <p:spPr>
          <a:xfrm>
            <a:off x="533400" y="4025900"/>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52" name="5Min Num_5.png"/>
          <p:cNvPicPr/>
          <p:nvPr/>
        </p:nvPicPr>
        <p:blipFill>
          <a:blip r:embed="rId2">
            <a:extLst/>
          </a:blip>
          <a:stretch>
            <a:fillRect/>
          </a:stretch>
        </p:blipFill>
        <p:spPr>
          <a:xfrm>
            <a:off x="614362" y="1647825"/>
            <a:ext cx="457201" cy="42068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52"/>
                                        </p:tgtEl>
                                        <p:attrNameLst>
                                          <p:attrName>style.visibility</p:attrName>
                                        </p:attrNameLst>
                                      </p:cBhvr>
                                      <p:to>
                                        <p:strVal val="visible"/>
                                      </p:to>
                                    </p:set>
                                    <p:animEffect filter="fade" transition="in">
                                      <p:cBhvr>
                                        <p:cTn id="7" dur="500"/>
                                        <p:tgtEl>
                                          <p:spTgt spid="152"/>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50"/>
                                        </p:tgtEl>
                                        <p:attrNameLst>
                                          <p:attrName>style.visibility</p:attrName>
                                        </p:attrNameLst>
                                      </p:cBhvr>
                                      <p:to>
                                        <p:strVal val="visible"/>
                                      </p:to>
                                    </p:set>
                                    <p:animEffect filter="wipe(left)" transition="in">
                                      <p:cBhvr>
                                        <p:cTn id="11" dur="500"/>
                                        <p:tgtEl>
                                          <p:spTgt spid="150"/>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49"/>
                                        </p:tgtEl>
                                        <p:attrNameLst>
                                          <p:attrName>style.visibility</p:attrName>
                                        </p:attrNameLst>
                                      </p:cBhvr>
                                      <p:to>
                                        <p:strVal val="visible"/>
                                      </p:to>
                                    </p:set>
                                    <p:animEffect filter="wipe(left)" transition="in">
                                      <p:cBhvr>
                                        <p:cTn id="15" dur="500"/>
                                        <p:tgtEl>
                                          <p:spTgt spid="149"/>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 grpId="4" fill="hold">
                                  <p:stCondLst>
                                    <p:cond delay="0"/>
                                  </p:stCondLst>
                                  <p:iterate type="el" backwards="0">
                                    <p:tmAbs val="0"/>
                                  </p:iterate>
                                  <p:childTnLst>
                                    <p:set>
                                      <p:cBhvr>
                                        <p:cTn id="19" fill="hold"/>
                                        <p:tgtEl>
                                          <p:spTgt spid="151"/>
                                        </p:tgtEl>
                                        <p:attrNameLst>
                                          <p:attrName>style.visibility</p:attrName>
                                        </p:attrNameLst>
                                      </p:cBhvr>
                                      <p:to>
                                        <p:strVal val="visible"/>
                                      </p:to>
                                    </p:set>
                                    <p:anim calcmode="lin" valueType="num">
                                      <p:cBhvr>
                                        <p:cTn id="20" dur="500" fill="hold"/>
                                        <p:tgtEl>
                                          <p:spTgt spid="151"/>
                                        </p:tgtEl>
                                        <p:attrNameLst>
                                          <p:attrName>ppt_x</p:attrName>
                                        </p:attrNameLst>
                                      </p:cBhvr>
                                      <p:tavLst>
                                        <p:tav tm="0">
                                          <p:val>
                                            <p:strVal val="0-#ppt_w/2"/>
                                          </p:val>
                                        </p:tav>
                                        <p:tav tm="100000">
                                          <p:val>
                                            <p:strVal val="#ppt_x"/>
                                          </p:val>
                                        </p:tav>
                                      </p:tavLst>
                                    </p:anim>
                                    <p:anim calcmode="lin" valueType="num">
                                      <p:cBhvr>
                                        <p:cTn id="21"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9" grpId="3"/>
      <p:bldP build="whole" bldLvl="1" animBg="1" rev="0" advAuto="0" spid="152" grpId="1"/>
      <p:bldP build="whole" bldLvl="1" animBg="1" rev="0" advAuto="0" spid="151" grpId="4"/>
      <p:bldP build="whole" bldLvl="1" animBg="1" rev="0" advAuto="0" spid="150" grpId="2"/>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6</a:t>
            </a:r>
          </a:p>
        </p:txBody>
      </p:sp>
      <p:sp>
        <p:nvSpPr>
          <p:cNvPr id="155" name="Shape 155"/>
          <p:cNvSpPr/>
          <p:nvPr/>
        </p:nvSpPr>
        <p:spPr>
          <a:xfrm>
            <a:off x="1066800" y="3251200"/>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98 – </a:t>
            </a:r>
            <a:r>
              <a:rPr b="1" i="1" sz="2400">
                <a:uFill>
                  <a:solidFill/>
                </a:uFill>
              </a:rPr>
              <a:t>p</a:t>
            </a:r>
            <a:r>
              <a:rPr b="1" sz="2400">
                <a:uFill>
                  <a:solidFill/>
                </a:uFill>
              </a:rPr>
              <a:t> = 2</a:t>
            </a:r>
            <a:r>
              <a:rPr b="1" i="1" sz="2400">
                <a:uFill>
                  <a:solidFill/>
                </a:uFill>
              </a:rPr>
              <a:t>p</a:t>
            </a:r>
            <a:endParaRPr b="1" i="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3</a:t>
            </a:r>
            <a:r>
              <a:rPr b="1" i="1" sz="2400">
                <a:uFill>
                  <a:solidFill/>
                </a:uFill>
              </a:rPr>
              <a:t>p</a:t>
            </a:r>
            <a:r>
              <a:rPr b="1" sz="2400">
                <a:uFill>
                  <a:solidFill/>
                </a:uFill>
              </a:rPr>
              <a:t> – </a:t>
            </a:r>
            <a:r>
              <a:rPr b="1" i="1" sz="2400">
                <a:uFill>
                  <a:solidFill/>
                </a:uFill>
              </a:rPr>
              <a:t>p</a:t>
            </a:r>
            <a:r>
              <a:rPr b="1" sz="2400">
                <a:uFill>
                  <a:solidFill/>
                </a:uFill>
              </a:rPr>
              <a:t> = 98</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3</a:t>
            </a:r>
            <a:r>
              <a:rPr b="1" i="1" sz="2400">
                <a:uFill>
                  <a:solidFill/>
                </a:uFill>
              </a:rPr>
              <a:t>p</a:t>
            </a:r>
            <a:r>
              <a:rPr b="1" sz="2400">
                <a:uFill>
                  <a:solidFill/>
                </a:uFill>
              </a:rPr>
              <a:t> + </a:t>
            </a:r>
            <a:r>
              <a:rPr b="1" i="1" sz="2400">
                <a:uFill>
                  <a:solidFill/>
                </a:uFill>
              </a:rPr>
              <a:t>p</a:t>
            </a:r>
            <a:r>
              <a:rPr b="1" sz="2400">
                <a:uFill>
                  <a:solidFill/>
                </a:uFill>
              </a:rPr>
              <a:t> = 98</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3</a:t>
            </a:r>
            <a:r>
              <a:rPr b="1" i="1" sz="2400">
                <a:uFill>
                  <a:solidFill/>
                </a:uFill>
              </a:rPr>
              <a:t>p</a:t>
            </a:r>
            <a:r>
              <a:rPr b="1" sz="2400">
                <a:uFill>
                  <a:solidFill/>
                </a:uFill>
              </a:rPr>
              <a:t> = 98</a:t>
            </a:r>
          </a:p>
        </p:txBody>
      </p:sp>
      <p:sp>
        <p:nvSpPr>
          <p:cNvPr id="156" name="Shape 156"/>
          <p:cNvSpPr/>
          <p:nvPr/>
        </p:nvSpPr>
        <p:spPr>
          <a:xfrm>
            <a:off x="685800" y="1657350"/>
            <a:ext cx="8032750" cy="141034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3540">
              <a:lnSpc>
                <a:spcPct val="90000"/>
              </a:lnSpc>
              <a:buClr>
                <a:srgbClr val="0068AD"/>
              </a:buClr>
              <a:buFont typeface="Arial"/>
              <a:defRPr b="1" sz="2400">
                <a:solidFill>
                  <a:srgbClr val="0068AD"/>
                </a:solidFill>
                <a:uFill>
                  <a:solidFill>
                    <a:srgbClr val="0068AD"/>
                  </a:solidFill>
                </a:uFill>
              </a:defRPr>
            </a:lvl1pPr>
          </a:lstStyle>
          <a:p>
            <a:pPr lvl="0">
              <a:defRPr b="0" sz="1800">
                <a:solidFill>
                  <a:srgbClr val="000000"/>
                </a:solidFill>
                <a:uFillTx/>
              </a:defRPr>
            </a:pPr>
            <a:r>
              <a:rPr b="1" sz="2400">
                <a:solidFill>
                  <a:srgbClr val="0068AD"/>
                </a:solidFill>
                <a:uFill>
                  <a:solidFill>
                    <a:srgbClr val="0068AD"/>
                  </a:solidFill>
                </a:uFill>
              </a:rPr>
              <a:t>A play is 98 minutes long. The first act of the play is three times as long as the second act. What equation could be used to find the length of the second act of the play?</a:t>
            </a:r>
          </a:p>
        </p:txBody>
      </p:sp>
      <p:sp>
        <p:nvSpPr>
          <p:cNvPr id="157" name="Shape 157"/>
          <p:cNvSpPr/>
          <p:nvPr/>
        </p:nvSpPr>
        <p:spPr>
          <a:xfrm>
            <a:off x="533400" y="5145087"/>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58" name="Std Test Prac.png"/>
          <p:cNvPicPr/>
          <p:nvPr/>
        </p:nvPicPr>
        <p:blipFill>
          <a:blip r:embed="rId2">
            <a:extLst/>
          </a:blip>
          <a:stretch>
            <a:fillRect/>
          </a:stretch>
        </p:blipFill>
        <p:spPr>
          <a:xfrm>
            <a:off x="647700" y="1295400"/>
            <a:ext cx="3373438" cy="311150"/>
          </a:xfrm>
          <a:prstGeom prst="rect">
            <a:avLst/>
          </a:prstGeom>
          <a:ln w="12700">
            <a:miter lim="400000"/>
          </a:ln>
        </p:spPr>
      </p:pic>
      <p:pic>
        <p:nvPicPr>
          <p:cNvPr id="159" name="5Min Num_6.png"/>
          <p:cNvPicPr/>
          <p:nvPr/>
        </p:nvPicPr>
        <p:blipFill>
          <a:blip r:embed="rId3">
            <a:extLst/>
          </a:blip>
          <a:stretch>
            <a:fillRect/>
          </a:stretch>
        </p:blipFill>
        <p:spPr>
          <a:xfrm>
            <a:off x="614362" y="1647825"/>
            <a:ext cx="457201" cy="42068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58"/>
                                        </p:tgtEl>
                                        <p:attrNameLst>
                                          <p:attrName>style.visibility</p:attrName>
                                        </p:attrNameLst>
                                      </p:cBhvr>
                                      <p:to>
                                        <p:strVal val="visible"/>
                                      </p:to>
                                    </p:set>
                                    <p:animEffect filter="wipe(left)" transition="in">
                                      <p:cBhvr>
                                        <p:cTn id="7" dur="500"/>
                                        <p:tgtEl>
                                          <p:spTgt spid="158"/>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159"/>
                                        </p:tgtEl>
                                        <p:attrNameLst>
                                          <p:attrName>style.visibility</p:attrName>
                                        </p:attrNameLst>
                                      </p:cBhvr>
                                      <p:to>
                                        <p:strVal val="visible"/>
                                      </p:to>
                                    </p:set>
                                    <p:animEffect filter="fade" transition="in">
                                      <p:cBhvr>
                                        <p:cTn id="11" dur="500"/>
                                        <p:tgtEl>
                                          <p:spTgt spid="159"/>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56"/>
                                        </p:tgtEl>
                                        <p:attrNameLst>
                                          <p:attrName>style.visibility</p:attrName>
                                        </p:attrNameLst>
                                      </p:cBhvr>
                                      <p:to>
                                        <p:strVal val="visible"/>
                                      </p:to>
                                    </p:set>
                                    <p:animEffect filter="wipe(left)" transition="in">
                                      <p:cBhvr>
                                        <p:cTn id="15" dur="500"/>
                                        <p:tgtEl>
                                          <p:spTgt spid="156"/>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155"/>
                                        </p:tgtEl>
                                        <p:attrNameLst>
                                          <p:attrName>style.visibility</p:attrName>
                                        </p:attrNameLst>
                                      </p:cBhvr>
                                      <p:to>
                                        <p:strVal val="visible"/>
                                      </p:to>
                                    </p:set>
                                    <p:animEffect filter="wipe(left)" transition="in">
                                      <p:cBhvr>
                                        <p:cTn id="19" dur="500"/>
                                        <p:tgtEl>
                                          <p:spTgt spid="155"/>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8" presetID="2" grpId="5" fill="hold">
                                  <p:stCondLst>
                                    <p:cond delay="0"/>
                                  </p:stCondLst>
                                  <p:iterate type="el" backwards="0">
                                    <p:tmAbs val="0"/>
                                  </p:iterate>
                                  <p:childTnLst>
                                    <p:set>
                                      <p:cBhvr>
                                        <p:cTn id="23" fill="hold"/>
                                        <p:tgtEl>
                                          <p:spTgt spid="157"/>
                                        </p:tgtEl>
                                        <p:attrNameLst>
                                          <p:attrName>style.visibility</p:attrName>
                                        </p:attrNameLst>
                                      </p:cBhvr>
                                      <p:to>
                                        <p:strVal val="visible"/>
                                      </p:to>
                                    </p:set>
                                    <p:anim calcmode="lin" valueType="num">
                                      <p:cBhvr>
                                        <p:cTn id="24" dur="500" fill="hold"/>
                                        <p:tgtEl>
                                          <p:spTgt spid="157"/>
                                        </p:tgtEl>
                                        <p:attrNameLst>
                                          <p:attrName>ppt_x</p:attrName>
                                        </p:attrNameLst>
                                      </p:cBhvr>
                                      <p:tavLst>
                                        <p:tav tm="0">
                                          <p:val>
                                            <p:strVal val="0-#ppt_w/2"/>
                                          </p:val>
                                        </p:tav>
                                        <p:tav tm="100000">
                                          <p:val>
                                            <p:strVal val="#ppt_x"/>
                                          </p:val>
                                        </p:tav>
                                      </p:tavLst>
                                    </p:anim>
                                    <p:anim calcmode="lin" valueType="num">
                                      <p:cBhvr>
                                        <p:cTn id="25" dur="500" fill="hold"/>
                                        <p:tgtEl>
                                          <p:spTgt spid="1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8" grpId="1"/>
      <p:bldP build="whole" bldLvl="1" animBg="1" rev="0" advAuto="0" spid="157" grpId="5"/>
      <p:bldP build="whole" bldLvl="1" animBg="1" rev="0" advAuto="0" spid="159" grpId="2"/>
      <p:bldP build="whole" bldLvl="1" animBg="1" rev="0" advAuto="0" spid="155" grpId="4"/>
      <p:bldP build="whole" bldLvl="1" animBg="1" rev="0" advAuto="0" spid="156" grpId="3"/>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title"/>
          </p:nvPr>
        </p:nvSpPr>
        <p:spPr>
          <a:prstGeom prst="rect">
            <a:avLst/>
          </a:prstGeom>
        </p:spPr>
        <p:txBody>
          <a:bodyPr/>
          <a:lstStyle/>
          <a:p>
            <a:pPr lvl="0">
              <a:defRPr sz="1800">
                <a:uFillTx/>
              </a:defRPr>
            </a:pPr>
            <a:r>
              <a:rPr sz="1200">
                <a:uFill>
                  <a:solidFill/>
                </a:uFill>
              </a:rPr>
              <a:t>Then/Now</a:t>
            </a:r>
          </a:p>
        </p:txBody>
      </p:sp>
      <p:pic>
        <p:nvPicPr>
          <p:cNvPr id="162" name="Then.png"/>
          <p:cNvPicPr/>
          <p:nvPr/>
        </p:nvPicPr>
        <p:blipFill>
          <a:blip r:embed="rId2">
            <a:extLst/>
          </a:blip>
          <a:stretch>
            <a:fillRect/>
          </a:stretch>
        </p:blipFill>
        <p:spPr>
          <a:xfrm>
            <a:off x="711200" y="742950"/>
            <a:ext cx="4241801" cy="895351"/>
          </a:xfrm>
          <a:prstGeom prst="rect">
            <a:avLst/>
          </a:prstGeom>
          <a:ln w="12700">
            <a:miter lim="400000"/>
          </a:ln>
        </p:spPr>
      </p:pic>
      <p:sp>
        <p:nvSpPr>
          <p:cNvPr id="163" name="Shape 163"/>
          <p:cNvSpPr/>
          <p:nvPr/>
        </p:nvSpPr>
        <p:spPr>
          <a:xfrm>
            <a:off x="812800" y="1828800"/>
            <a:ext cx="7632700" cy="1231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spcBef>
                <a:spcPts val="600"/>
              </a:spcBef>
              <a:buClr>
                <a:srgbClr val="000000"/>
              </a:buClr>
              <a:buFont typeface="Arial"/>
              <a:defRPr sz="2800"/>
            </a:lvl1pPr>
          </a:lstStyle>
          <a:p>
            <a:pPr lvl="0">
              <a:defRPr sz="1800">
                <a:uFillTx/>
              </a:defRPr>
            </a:pPr>
            <a:r>
              <a:rPr sz="2800">
                <a:uFill>
                  <a:solidFill/>
                </a:uFill>
              </a:rPr>
              <a:t>You have already found values of algebraic expressions by substituting values for the variables. (Lesson 1–2)</a:t>
            </a:r>
          </a:p>
        </p:txBody>
      </p:sp>
      <p:pic>
        <p:nvPicPr>
          <p:cNvPr id="164" name="Now.png"/>
          <p:cNvPicPr/>
          <p:nvPr/>
        </p:nvPicPr>
        <p:blipFill>
          <a:blip r:embed="rId3">
            <a:extLst/>
          </a:blip>
          <a:stretch>
            <a:fillRect/>
          </a:stretch>
        </p:blipFill>
        <p:spPr>
          <a:xfrm>
            <a:off x="711200" y="3048000"/>
            <a:ext cx="4241801" cy="895351"/>
          </a:xfrm>
          <a:prstGeom prst="rect">
            <a:avLst/>
          </a:prstGeom>
          <a:ln w="12700">
            <a:miter lim="400000"/>
          </a:ln>
        </p:spPr>
      </p:pic>
      <p:sp>
        <p:nvSpPr>
          <p:cNvPr id="165" name="Shape 165"/>
          <p:cNvSpPr/>
          <p:nvPr/>
        </p:nvSpPr>
        <p:spPr>
          <a:xfrm>
            <a:off x="812800" y="4057650"/>
            <a:ext cx="7632700" cy="8636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6715" indent="-346075">
              <a:lnSpc>
                <a:spcPct val="90000"/>
              </a:lnSpc>
              <a:spcBef>
                <a:spcPts val="900"/>
              </a:spcBef>
              <a:buClr>
                <a:srgbClr val="000000"/>
              </a:buClr>
              <a:buSzPct val="100000"/>
              <a:buFont typeface="Arial"/>
              <a:buChar char="•"/>
              <a:defRPr sz="2800"/>
            </a:lvl1pPr>
          </a:lstStyle>
          <a:p>
            <a:pPr lvl="0">
              <a:defRPr sz="1800">
                <a:uFillTx/>
              </a:defRPr>
            </a:pPr>
            <a:r>
              <a:rPr sz="2800">
                <a:uFill>
                  <a:solidFill/>
                </a:uFill>
              </a:rPr>
              <a:t>Solve problems involving the perimeters of triangles and rectangles.</a:t>
            </a:r>
          </a:p>
        </p:txBody>
      </p:sp>
      <p:sp>
        <p:nvSpPr>
          <p:cNvPr id="166" name="Shape 166"/>
          <p:cNvSpPr/>
          <p:nvPr/>
        </p:nvSpPr>
        <p:spPr>
          <a:xfrm>
            <a:off x="812800" y="5086350"/>
            <a:ext cx="7632700" cy="8636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6715" indent="-346075">
              <a:lnSpc>
                <a:spcPct val="90000"/>
              </a:lnSpc>
              <a:spcBef>
                <a:spcPts val="900"/>
              </a:spcBef>
              <a:buClr>
                <a:srgbClr val="000000"/>
              </a:buClr>
              <a:buSzPct val="100000"/>
              <a:buFont typeface="Arial"/>
              <a:buChar char="•"/>
              <a:defRPr sz="2800"/>
            </a:lvl1pPr>
          </a:lstStyle>
          <a:p>
            <a:pPr lvl="0">
              <a:defRPr sz="1800">
                <a:uFillTx/>
              </a:defRPr>
            </a:pPr>
            <a:r>
              <a:rPr sz="2800">
                <a:uFill>
                  <a:solidFill/>
                </a:uFill>
              </a:rPr>
              <a:t>Solve problems involving the areas of triangles and rectangles.</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62"/>
                                        </p:tgtEl>
                                        <p:attrNameLst>
                                          <p:attrName>style.visibility</p:attrName>
                                        </p:attrNameLst>
                                      </p:cBhvr>
                                      <p:to>
                                        <p:strVal val="visible"/>
                                      </p:to>
                                    </p:set>
                                    <p:animEffect filter="wipe(left)" transition="in">
                                      <p:cBhvr>
                                        <p:cTn id="7" dur="500"/>
                                        <p:tgtEl>
                                          <p:spTgt spid="162"/>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63"/>
                                        </p:tgtEl>
                                        <p:attrNameLst>
                                          <p:attrName>style.visibility</p:attrName>
                                        </p:attrNameLst>
                                      </p:cBhvr>
                                      <p:to>
                                        <p:strVal val="visible"/>
                                      </p:to>
                                    </p:set>
                                    <p:animEffect filter="wipe(left)" transition="in">
                                      <p:cBhvr>
                                        <p:cTn id="11" dur="500"/>
                                        <p:tgtEl>
                                          <p:spTgt spid="163"/>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8" presetID="22" grpId="3" fill="hold">
                                  <p:stCondLst>
                                    <p:cond delay="0"/>
                                  </p:stCondLst>
                                  <p:iterate type="el" backwards="0">
                                    <p:tmAbs val="0"/>
                                  </p:iterate>
                                  <p:childTnLst>
                                    <p:set>
                                      <p:cBhvr>
                                        <p:cTn id="15" fill="hold"/>
                                        <p:tgtEl>
                                          <p:spTgt spid="164"/>
                                        </p:tgtEl>
                                        <p:attrNameLst>
                                          <p:attrName>style.visibility</p:attrName>
                                        </p:attrNameLst>
                                      </p:cBhvr>
                                      <p:to>
                                        <p:strVal val="visible"/>
                                      </p:to>
                                    </p:set>
                                    <p:animEffect filter="wipe(left)" transition="in">
                                      <p:cBhvr>
                                        <p:cTn id="16" dur="500"/>
                                        <p:tgtEl>
                                          <p:spTgt spid="164"/>
                                        </p:tgtEl>
                                      </p:cBhvr>
                                    </p:animEffect>
                                  </p:childTnLst>
                                </p:cTn>
                              </p:par>
                            </p:childTnLst>
                          </p:cTn>
                        </p:par>
                        <p:par>
                          <p:cTn id="17" fill="hold">
                            <p:stCondLst>
                              <p:cond delay="500"/>
                            </p:stCondLst>
                            <p:childTnLst>
                              <p:par>
                                <p:cTn id="18" nodeType="afterEffect" presetClass="entr" presetSubtype="8" presetID="22" grpId="4" fill="hold">
                                  <p:stCondLst>
                                    <p:cond delay="0"/>
                                  </p:stCondLst>
                                  <p:iterate type="el" backwards="0">
                                    <p:tmAbs val="0"/>
                                  </p:iterate>
                                  <p:childTnLst>
                                    <p:set>
                                      <p:cBhvr>
                                        <p:cTn id="19" fill="hold"/>
                                        <p:tgtEl>
                                          <p:spTgt spid="165"/>
                                        </p:tgtEl>
                                        <p:attrNameLst>
                                          <p:attrName>style.visibility</p:attrName>
                                        </p:attrNameLst>
                                      </p:cBhvr>
                                      <p:to>
                                        <p:strVal val="visible"/>
                                      </p:to>
                                    </p:set>
                                    <p:animEffect filter="wipe(left)" transition="in">
                                      <p:cBhvr>
                                        <p:cTn id="20" dur="500"/>
                                        <p:tgtEl>
                                          <p:spTgt spid="165"/>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5" fill="hold">
                                  <p:stCondLst>
                                    <p:cond delay="0"/>
                                  </p:stCondLst>
                                  <p:iterate type="el" backwards="0">
                                    <p:tmAbs val="0"/>
                                  </p:iterate>
                                  <p:childTnLst>
                                    <p:set>
                                      <p:cBhvr>
                                        <p:cTn id="24" fill="hold"/>
                                        <p:tgtEl>
                                          <p:spTgt spid="166">
                                            <p:bg/>
                                          </p:spTgt>
                                        </p:tgtEl>
                                        <p:attrNameLst>
                                          <p:attrName>style.visibility</p:attrName>
                                        </p:attrNameLst>
                                      </p:cBhvr>
                                      <p:to>
                                        <p:strVal val="visible"/>
                                      </p:to>
                                    </p:set>
                                    <p:animEffect filter="wipe(left)" transition="in">
                                      <p:cBhvr>
                                        <p:cTn id="25" dur="500"/>
                                        <p:tgtEl>
                                          <p:spTgt spid="166">
                                            <p:bg/>
                                          </p:spTgt>
                                        </p:tgtEl>
                                      </p:cBhvr>
                                    </p:animEffect>
                                  </p:childTnLst>
                                </p:cTn>
                              </p:par>
                              <p:par>
                                <p:cTn id="26" presetClass="entr" presetSubtype="8" presetID="22" grpId="5" fill="hold">
                                  <p:stCondLst>
                                    <p:cond delay="0"/>
                                  </p:stCondLst>
                                  <p:iterate type="el" backwards="0">
                                    <p:tmAbs val="0"/>
                                  </p:iterate>
                                  <p:childTnLst>
                                    <p:set>
                                      <p:cBhvr>
                                        <p:cTn id="27" fill="hold"/>
                                        <p:tgtEl>
                                          <p:spTgt spid="166">
                                            <p:txEl>
                                              <p:pRg st="0" end="0"/>
                                            </p:txEl>
                                          </p:spTgt>
                                        </p:tgtEl>
                                        <p:attrNameLst>
                                          <p:attrName>style.visibility</p:attrName>
                                        </p:attrNameLst>
                                      </p:cBhvr>
                                      <p:to>
                                        <p:strVal val="visible"/>
                                      </p:to>
                                    </p:set>
                                    <p:animEffect filter="wipe(left)" transition="in">
                                      <p:cBhvr>
                                        <p:cTn id="28" dur="500"/>
                                        <p:tgtEl>
                                          <p:spTgt spid="166">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6" grpId="5"/>
      <p:bldP build="whole" bldLvl="1" animBg="1" rev="0" advAuto="0" spid="162" grpId="1"/>
      <p:bldP build="whole" bldLvl="1" animBg="1" rev="0" advAuto="0" spid="163" grpId="2"/>
      <p:bldP build="whole" bldLvl="1" animBg="1" rev="0" advAuto="0" spid="164" grpId="3"/>
      <p:bldP build="whole" bldLvl="1" animBg="1" rev="0" advAuto="0" spid="165" grpId="4"/>
    </p:bld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9525" cap="flat">
          <a:solidFill>
            <a:srgbClr val="000000"/>
          </a:solidFill>
          <a:prstDash val="solid"/>
          <a:round/>
        </a:ln>
        <a:effectLst/>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9525" cap="flat">
          <a:solidFill>
            <a:srgbClr val="000000"/>
          </a:solidFill>
          <a:prstDash val="solid"/>
          <a:round/>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9525" cap="flat">
          <a:solidFill>
            <a:srgbClr val="000000"/>
          </a:solidFill>
          <a:prstDash val="solid"/>
          <a:round/>
        </a:ln>
        <a:effectLst/>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9525" cap="flat">
          <a:solidFill>
            <a:srgbClr val="000000"/>
          </a:solidFill>
          <a:prstDash val="solid"/>
          <a:round/>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